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3" r:id="rId3"/>
    <p:sldId id="282" r:id="rId4"/>
    <p:sldId id="281" r:id="rId5"/>
    <p:sldId id="274" r:id="rId6"/>
    <p:sldId id="257" r:id="rId7"/>
    <p:sldId id="260" r:id="rId8"/>
    <p:sldId id="258" r:id="rId9"/>
    <p:sldId id="263" r:id="rId10"/>
    <p:sldId id="266" r:id="rId11"/>
    <p:sldId id="267" r:id="rId12"/>
    <p:sldId id="268" r:id="rId13"/>
    <p:sldId id="261" r:id="rId14"/>
    <p:sldId id="276" r:id="rId15"/>
    <p:sldId id="275" r:id="rId16"/>
    <p:sldId id="277" r:id="rId17"/>
    <p:sldId id="270" r:id="rId18"/>
    <p:sldId id="273"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22" autoAdjust="0"/>
  </p:normalViewPr>
  <p:slideViewPr>
    <p:cSldViewPr>
      <p:cViewPr varScale="1">
        <p:scale>
          <a:sx n="73" d="100"/>
          <a:sy n="73" d="100"/>
        </p:scale>
        <p:origin x="1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A41E09-354D-4E74-898C-DED1E2F0A868}" type="datetimeFigureOut">
              <a:rPr lang="en-IN" smtClean="0"/>
              <a:t>08-08-2017</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91F219-155C-49F3-9867-F09B10785C94}" type="slidenum">
              <a:rPr lang="en-IN" smtClean="0"/>
              <a:t>‹#›</a:t>
            </a:fld>
            <a:endParaRPr lang="en-IN"/>
          </a:p>
        </p:txBody>
      </p:sp>
    </p:spTree>
    <p:extLst>
      <p:ext uri="{BB962C8B-B14F-4D97-AF65-F5344CB8AC3E}">
        <p14:creationId xmlns:p14="http://schemas.microsoft.com/office/powerpoint/2010/main" val="54608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62346-119D-4A1D-AA0D-9035CA67EEDB}" type="datetimeFigureOut">
              <a:rPr lang="en-US" smtClean="0"/>
              <a:t>8/8/2017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7EB8D-6D85-49B4-B792-31DF5E3E7C97}" type="slidenum">
              <a:rPr lang="en-US" smtClean="0"/>
              <a:t>‹#›</a:t>
            </a:fld>
            <a:endParaRPr lang="en-US"/>
          </a:p>
        </p:txBody>
      </p:sp>
    </p:spTree>
    <p:extLst>
      <p:ext uri="{BB962C8B-B14F-4D97-AF65-F5344CB8AC3E}">
        <p14:creationId xmlns:p14="http://schemas.microsoft.com/office/powerpoint/2010/main" val="151828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7EB8D-6D85-49B4-B792-31DF5E3E7C97}" type="slidenum">
              <a:rPr lang="en-US" smtClean="0"/>
              <a:t>1</a:t>
            </a:fld>
            <a:endParaRPr lang="en-US"/>
          </a:p>
        </p:txBody>
      </p:sp>
    </p:spTree>
    <p:extLst>
      <p:ext uri="{BB962C8B-B14F-4D97-AF65-F5344CB8AC3E}">
        <p14:creationId xmlns:p14="http://schemas.microsoft.com/office/powerpoint/2010/main" val="319273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a:cs typeface="ＭＳ Ｐゴシック"/>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29057" indent="-280406" eaLnBrk="0" hangingPunct="0">
              <a:defRPr>
                <a:solidFill>
                  <a:schemeClr val="tx1"/>
                </a:solidFill>
                <a:latin typeface="Arial" pitchFamily="34" charset="0"/>
                <a:ea typeface="ＭＳ Ｐゴシック"/>
                <a:cs typeface="ＭＳ Ｐゴシック"/>
              </a:defRPr>
            </a:lvl2pPr>
            <a:lvl3pPr marL="1121626" indent="-224325" eaLnBrk="0" hangingPunct="0">
              <a:defRPr>
                <a:solidFill>
                  <a:schemeClr val="tx1"/>
                </a:solidFill>
                <a:latin typeface="Arial" pitchFamily="34" charset="0"/>
                <a:ea typeface="ＭＳ Ｐゴシック"/>
                <a:cs typeface="ＭＳ Ｐゴシック"/>
              </a:defRPr>
            </a:lvl3pPr>
            <a:lvl4pPr marL="1570276" indent="-224325" eaLnBrk="0" hangingPunct="0">
              <a:defRPr>
                <a:solidFill>
                  <a:schemeClr val="tx1"/>
                </a:solidFill>
                <a:latin typeface="Arial" pitchFamily="34" charset="0"/>
                <a:ea typeface="ＭＳ Ｐゴシック"/>
                <a:cs typeface="ＭＳ Ｐゴシック"/>
              </a:defRPr>
            </a:lvl4pPr>
            <a:lvl5pPr marL="2018927" indent="-224325" eaLnBrk="0" hangingPunct="0">
              <a:defRPr>
                <a:solidFill>
                  <a:schemeClr val="tx1"/>
                </a:solidFill>
                <a:latin typeface="Arial" pitchFamily="34" charset="0"/>
                <a:ea typeface="ＭＳ Ｐゴシック"/>
                <a:cs typeface="ＭＳ Ｐゴシック"/>
              </a:defRPr>
            </a:lvl5pPr>
            <a:lvl6pPr marL="2467577"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16227"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364878"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13528"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5D447D87-D536-4EBE-A907-399A28D0D897}" type="slidenum">
              <a:rPr lang="en-US" smtClean="0">
                <a:latin typeface="Calibri" pitchFamily="34" charset="0"/>
              </a:rPr>
              <a:pPr eaLnBrk="1" hangingPunct="1"/>
              <a:t>10</a:t>
            </a:fld>
            <a:endParaRPr lang="en-US" smtClean="0">
              <a:latin typeface="Calibri" pitchFamily="34" charset="0"/>
            </a:endParaRPr>
          </a:p>
        </p:txBody>
      </p:sp>
    </p:spTree>
    <p:extLst>
      <p:ext uri="{BB962C8B-B14F-4D97-AF65-F5344CB8AC3E}">
        <p14:creationId xmlns:p14="http://schemas.microsoft.com/office/powerpoint/2010/main" val="325582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a:cs typeface="ＭＳ Ｐゴシック"/>
              </a:rPr>
              <a:t>!) The weightage for </a:t>
            </a:r>
            <a:r>
              <a:rPr lang="en-US" b="1" dirty="0" smtClean="0">
                <a:ea typeface="ＭＳ Ｐゴシック"/>
                <a:cs typeface="ＭＳ Ｐゴシック"/>
              </a:rPr>
              <a:t>Perception of Public Services</a:t>
            </a:r>
            <a:r>
              <a:rPr lang="en-US" dirty="0" smtClean="0">
                <a:ea typeface="ＭＳ Ｐゴシック"/>
                <a:cs typeface="ＭＳ Ｐゴシック"/>
              </a:rPr>
              <a:t> was further divided into a hierarchy of 4 levels to meet the desired objective. Level 1 included facilities which are more critical to state government whereas Level 4 included facilities that are more critical to central government. </a:t>
            </a:r>
          </a:p>
          <a:p>
            <a:r>
              <a:rPr lang="en-US" u="sng" dirty="0" smtClean="0">
                <a:ea typeface="ＭＳ Ｐゴシック"/>
                <a:cs typeface="ＭＳ Ｐゴシック"/>
              </a:rPr>
              <a:t>Level 1</a:t>
            </a:r>
            <a:r>
              <a:rPr lang="en-US" dirty="0" smtClean="0">
                <a:ea typeface="ＭＳ Ｐゴシック"/>
                <a:cs typeface="ＭＳ Ｐゴシック"/>
              </a:rPr>
              <a:t> – This level included areas like Power supply, Law &amp; Order situation &amp; Instances of crime. It was given a weightage of </a:t>
            </a:r>
            <a:r>
              <a:rPr lang="en-US" b="1" dirty="0" smtClean="0">
                <a:ea typeface="ＭＳ Ｐゴシック"/>
                <a:cs typeface="ＭＳ Ｐゴシック"/>
              </a:rPr>
              <a:t>8 points</a:t>
            </a:r>
            <a:endParaRPr lang="en-US" dirty="0" smtClean="0">
              <a:ea typeface="ＭＳ Ｐゴシック"/>
              <a:cs typeface="ＭＳ Ｐゴシック"/>
            </a:endParaRPr>
          </a:p>
          <a:p>
            <a:r>
              <a:rPr lang="en-US" u="sng" dirty="0" smtClean="0">
                <a:ea typeface="ＭＳ Ｐゴシック"/>
                <a:cs typeface="ＭＳ Ｐゴシック"/>
              </a:rPr>
              <a:t>Level 2</a:t>
            </a:r>
            <a:r>
              <a:rPr lang="en-US" dirty="0" smtClean="0">
                <a:ea typeface="ＭＳ Ｐゴシック"/>
                <a:cs typeface="ＭＳ Ｐゴシック"/>
              </a:rPr>
              <a:t> – This level included areas like Availability of food through ration shops &amp; Pollution problems. It was given a weightage of </a:t>
            </a:r>
            <a:r>
              <a:rPr lang="en-US" b="1" dirty="0" smtClean="0">
                <a:ea typeface="ＭＳ Ｐゴシック"/>
                <a:cs typeface="ＭＳ Ｐゴシック"/>
              </a:rPr>
              <a:t>5 points</a:t>
            </a:r>
            <a:r>
              <a:rPr lang="en-US" dirty="0" smtClean="0">
                <a:ea typeface="ＭＳ Ｐゴシック"/>
                <a:cs typeface="ＭＳ Ｐゴシック"/>
              </a:rPr>
              <a:t> </a:t>
            </a:r>
          </a:p>
          <a:p>
            <a:r>
              <a:rPr lang="en-US" u="sng" dirty="0" smtClean="0">
                <a:ea typeface="ＭＳ Ｐゴシック"/>
                <a:cs typeface="ＭＳ Ｐゴシック"/>
              </a:rPr>
              <a:t>Level 3</a:t>
            </a:r>
            <a:r>
              <a:rPr lang="en-US" dirty="0" smtClean="0">
                <a:ea typeface="ＭＳ Ｐゴシック"/>
                <a:cs typeface="ＭＳ Ｐゴシック"/>
              </a:rPr>
              <a:t> – This level included areas like Hospitals &amp; other Medical facilities &amp; Appropriate Schools &amp; Colleges. It was given a weightage of </a:t>
            </a:r>
            <a:r>
              <a:rPr lang="en-US" b="1" dirty="0" smtClean="0">
                <a:ea typeface="ＭＳ Ｐゴシック"/>
                <a:cs typeface="ＭＳ Ｐゴシック"/>
              </a:rPr>
              <a:t>4 points</a:t>
            </a:r>
            <a:endParaRPr lang="en-US" dirty="0" smtClean="0">
              <a:ea typeface="ＭＳ Ｐゴシック"/>
              <a:cs typeface="ＭＳ Ｐゴシック"/>
            </a:endParaRPr>
          </a:p>
          <a:p>
            <a:r>
              <a:rPr lang="en-US" u="sng" dirty="0" smtClean="0">
                <a:ea typeface="ＭＳ Ｐゴシック"/>
                <a:cs typeface="ＭＳ Ｐゴシック"/>
              </a:rPr>
              <a:t>Level 4</a:t>
            </a:r>
            <a:r>
              <a:rPr lang="en-US" dirty="0" smtClean="0">
                <a:ea typeface="ＭＳ Ｐゴシック"/>
                <a:cs typeface="ＭＳ Ｐゴシック"/>
              </a:rPr>
              <a:t> – This level included rest of the areas like Condition of Roads, Traffic Jams &amp; Congestion, Availability of public gardens, Availability of public transport facilities, Water Supply, Water logging problems &amp; Cleanliness &amp; Sanitation facilities. It was given a weightage of </a:t>
            </a:r>
            <a:r>
              <a:rPr lang="en-US" b="1" dirty="0" smtClean="0">
                <a:ea typeface="ＭＳ Ｐゴシック"/>
                <a:cs typeface="ＭＳ Ｐゴシック"/>
              </a:rPr>
              <a:t>3 points</a:t>
            </a:r>
            <a:endParaRPr lang="en-US" dirty="0" smtClean="0">
              <a:ea typeface="ＭＳ Ｐゴシック"/>
              <a:cs typeface="ＭＳ Ｐゴシック"/>
            </a:endParaRPr>
          </a:p>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2) </a:t>
            </a:r>
            <a:r>
              <a:rPr lang="en-US" b="1" dirty="0" smtClean="0">
                <a:ea typeface="ＭＳ Ｐゴシック"/>
                <a:cs typeface="ＭＳ Ｐゴシック"/>
              </a:rPr>
              <a:t>Broad Overall Measures</a:t>
            </a:r>
            <a:r>
              <a:rPr lang="en-US" dirty="0" smtClean="0">
                <a:ea typeface="ＭＳ Ｐゴシック"/>
                <a:cs typeface="ＭＳ Ｐゴシック"/>
              </a:rPr>
              <a:t>: included opinions on Satisfaction with the MLA and Improvement in Lifestyle.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29057" indent="-280406" eaLnBrk="0" hangingPunct="0">
              <a:defRPr>
                <a:solidFill>
                  <a:schemeClr val="tx1"/>
                </a:solidFill>
                <a:latin typeface="Arial" pitchFamily="34" charset="0"/>
                <a:ea typeface="ＭＳ Ｐゴシック"/>
                <a:cs typeface="ＭＳ Ｐゴシック"/>
              </a:defRPr>
            </a:lvl2pPr>
            <a:lvl3pPr marL="1121626" indent="-224325" eaLnBrk="0" hangingPunct="0">
              <a:defRPr>
                <a:solidFill>
                  <a:schemeClr val="tx1"/>
                </a:solidFill>
                <a:latin typeface="Arial" pitchFamily="34" charset="0"/>
                <a:ea typeface="ＭＳ Ｐゴシック"/>
                <a:cs typeface="ＭＳ Ｐゴシック"/>
              </a:defRPr>
            </a:lvl3pPr>
            <a:lvl4pPr marL="1570276" indent="-224325" eaLnBrk="0" hangingPunct="0">
              <a:defRPr>
                <a:solidFill>
                  <a:schemeClr val="tx1"/>
                </a:solidFill>
                <a:latin typeface="Arial" pitchFamily="34" charset="0"/>
                <a:ea typeface="ＭＳ Ｐゴシック"/>
                <a:cs typeface="ＭＳ Ｐゴシック"/>
              </a:defRPr>
            </a:lvl4pPr>
            <a:lvl5pPr marL="2018927" indent="-224325" eaLnBrk="0" hangingPunct="0">
              <a:defRPr>
                <a:solidFill>
                  <a:schemeClr val="tx1"/>
                </a:solidFill>
                <a:latin typeface="Arial" pitchFamily="34" charset="0"/>
                <a:ea typeface="ＭＳ Ｐゴシック"/>
                <a:cs typeface="ＭＳ Ｐゴシック"/>
              </a:defRPr>
            </a:lvl5pPr>
            <a:lvl6pPr marL="2467577"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16227"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364878"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13528"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47720FE4-493A-4E6B-BE35-5324087ADEE0}" type="slidenum">
              <a:rPr lang="en-US" smtClean="0">
                <a:latin typeface="Calibri" pitchFamily="34" charset="0"/>
              </a:rPr>
              <a:pPr eaLnBrk="1" hangingPunct="1"/>
              <a:t>11</a:t>
            </a:fld>
            <a:endParaRPr lang="en-US" smtClean="0">
              <a:latin typeface="Calibri" pitchFamily="34" charset="0"/>
            </a:endParaRPr>
          </a:p>
        </p:txBody>
      </p:sp>
    </p:spTree>
    <p:extLst>
      <p:ext uri="{BB962C8B-B14F-4D97-AF65-F5344CB8AC3E}">
        <p14:creationId xmlns:p14="http://schemas.microsoft.com/office/powerpoint/2010/main" val="388862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a:cs typeface="ＭＳ Ｐゴシック"/>
              </a:rPr>
              <a:t>Ideology and No Social Service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29057" indent="-280406" eaLnBrk="0" hangingPunct="0">
              <a:defRPr>
                <a:solidFill>
                  <a:schemeClr val="tx1"/>
                </a:solidFill>
                <a:latin typeface="Arial" pitchFamily="34" charset="0"/>
                <a:ea typeface="ＭＳ Ｐゴシック"/>
                <a:cs typeface="ＭＳ Ｐゴシック"/>
              </a:defRPr>
            </a:lvl2pPr>
            <a:lvl3pPr marL="1121626" indent="-224325" eaLnBrk="0" hangingPunct="0">
              <a:defRPr>
                <a:solidFill>
                  <a:schemeClr val="tx1"/>
                </a:solidFill>
                <a:latin typeface="Arial" pitchFamily="34" charset="0"/>
                <a:ea typeface="ＭＳ Ｐゴシック"/>
                <a:cs typeface="ＭＳ Ｐゴシック"/>
              </a:defRPr>
            </a:lvl3pPr>
            <a:lvl4pPr marL="1570276" indent="-224325" eaLnBrk="0" hangingPunct="0">
              <a:defRPr>
                <a:solidFill>
                  <a:schemeClr val="tx1"/>
                </a:solidFill>
                <a:latin typeface="Arial" pitchFamily="34" charset="0"/>
                <a:ea typeface="ＭＳ Ｐゴシック"/>
                <a:cs typeface="ＭＳ Ｐゴシック"/>
              </a:defRPr>
            </a:lvl4pPr>
            <a:lvl5pPr marL="2018927" indent="-224325" eaLnBrk="0" hangingPunct="0">
              <a:defRPr>
                <a:solidFill>
                  <a:schemeClr val="tx1"/>
                </a:solidFill>
                <a:latin typeface="Arial" pitchFamily="34" charset="0"/>
                <a:ea typeface="ＭＳ Ｐゴシック"/>
                <a:cs typeface="ＭＳ Ｐゴシック"/>
              </a:defRPr>
            </a:lvl5pPr>
            <a:lvl6pPr marL="2467577"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16227"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364878"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13528" indent="-224325"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40600073-4E2E-40AC-8D95-DE2250F360EF}" type="slidenum">
              <a:rPr lang="en-US" smtClean="0">
                <a:latin typeface="Calibri" pitchFamily="34" charset="0"/>
              </a:rPr>
              <a:pPr eaLnBrk="1" hangingPunct="1"/>
              <a:t>13</a:t>
            </a:fld>
            <a:endParaRPr lang="en-US" smtClean="0">
              <a:latin typeface="Calibri" pitchFamily="34" charset="0"/>
            </a:endParaRPr>
          </a:p>
        </p:txBody>
      </p:sp>
    </p:spTree>
    <p:extLst>
      <p:ext uri="{BB962C8B-B14F-4D97-AF65-F5344CB8AC3E}">
        <p14:creationId xmlns:p14="http://schemas.microsoft.com/office/powerpoint/2010/main" val="293114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1FB316-FFBE-4AB2-82EF-7F0761760928}" type="datetime1">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19733-C10E-48C9-947E-AF2BBCABC9B6}" type="datetime1">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9EB9C1-5830-40B1-B062-F12FFAFB33BC}" type="datetime1">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DC9D9-EF54-425D-935D-D0DAFA8116C0}" type="datetime1">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634A1-76B2-454C-99E7-40C3603A9D83}" type="datetime1">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EAEDBE-184F-40D9-A22A-4B2A46C40DFB}" type="datetime1">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531572-6AD4-4DEC-8612-3377AF808D3B}" type="datetime1">
              <a:rPr lang="en-US" smtClean="0"/>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908EA-0A68-4DB2-956A-E93662A50840}" type="datetime1">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06CC6-AB46-4346-AAB8-58058A714A47}" type="datetime1">
              <a:rPr lang="en-US" smtClean="0"/>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74302-A5C7-4F15-8100-2B0439615304}" type="datetime1">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E40A9-D230-42F6-B144-B03D27FA714A}" type="datetime1">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9BCA8-4F02-406A-970D-614E6CEFD4C1}" type="datetime1">
              <a:rPr lang="en-US" smtClean="0"/>
              <a:t>8/8/2017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upserver\d drive\official_backup_priyanka\Admin\logo\praja new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pic>
        <p:nvPicPr>
          <p:cNvPr id="3" name="Picture 2"/>
          <p:cNvPicPr>
            <a:picLocks noChangeAspect="1"/>
          </p:cNvPicPr>
          <p:nvPr/>
        </p:nvPicPr>
        <p:blipFill rotWithShape="1">
          <a:blip r:embed="rId4"/>
          <a:srcRect l="27000" t="10000" r="39500" b="7333"/>
          <a:stretch/>
        </p:blipFill>
        <p:spPr>
          <a:xfrm>
            <a:off x="2286000" y="182562"/>
            <a:ext cx="4579306" cy="6356350"/>
          </a:xfrm>
          <a:prstGeom prst="rect">
            <a:avLst/>
          </a:prstGeom>
          <a:ln w="25400">
            <a:solidFill>
              <a:schemeClr val="tx1"/>
            </a:solidFill>
          </a:ln>
        </p:spPr>
      </p:pic>
    </p:spTree>
    <p:extLst>
      <p:ext uri="{BB962C8B-B14F-4D97-AF65-F5344CB8AC3E}">
        <p14:creationId xmlns:p14="http://schemas.microsoft.com/office/powerpoint/2010/main" val="89402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ctr" eaLnBrk="1" hangingPunct="1"/>
            <a:r>
              <a:rPr lang="en-US" sz="3200" b="1" dirty="0" smtClean="0">
                <a:latin typeface="Bookman Old Style" pitchFamily="18" charset="0"/>
                <a:ea typeface="ＭＳ Ｐゴシック"/>
                <a:cs typeface="ＭＳ Ｐゴシック"/>
              </a:rPr>
              <a:t>Parameters for Rating MLAs (3/4)</a:t>
            </a:r>
          </a:p>
        </p:txBody>
      </p:sp>
      <p:sp>
        <p:nvSpPr>
          <p:cNvPr id="1945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9D35A20A-144E-43B0-95BF-7EBE2DA502F2}" type="slidenum">
              <a:rPr lang="en-US" smtClean="0">
                <a:solidFill>
                  <a:schemeClr val="tx2"/>
                </a:solidFill>
              </a:rPr>
              <a:pPr eaLnBrk="1" hangingPunct="1"/>
              <a:t>10</a:t>
            </a:fld>
            <a:endParaRPr lang="en-US" smtClean="0">
              <a:solidFill>
                <a:schemeClr val="tx2"/>
              </a:solidFill>
            </a:endParaRPr>
          </a:p>
        </p:txBody>
      </p:sp>
      <p:graphicFrame>
        <p:nvGraphicFramePr>
          <p:cNvPr id="6" name="Content Placeholder 6"/>
          <p:cNvGraphicFramePr>
            <a:graphicFrameLocks noGrp="1"/>
          </p:cNvGraphicFramePr>
          <p:nvPr>
            <p:extLst>
              <p:ext uri="{D42A27DB-BD31-4B8C-83A1-F6EECF244321}">
                <p14:modId xmlns:p14="http://schemas.microsoft.com/office/powerpoint/2010/main" val="2220155579"/>
              </p:ext>
            </p:extLst>
          </p:nvPr>
        </p:nvGraphicFramePr>
        <p:xfrm>
          <a:off x="457200" y="1676399"/>
          <a:ext cx="8229600" cy="3352801"/>
        </p:xfrm>
        <a:graphic>
          <a:graphicData uri="http://schemas.openxmlformats.org/drawingml/2006/table">
            <a:tbl>
              <a:tblPr/>
              <a:tblGrid>
                <a:gridCol w="7239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92137">
                <a:tc gridSpan="2">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ill Sans MT" charset="0"/>
                          <a:ea typeface="ＭＳ Ｐゴシック" charset="-128"/>
                        </a:rPr>
                        <a:t>                                                 Past Parameter                                      (Marks)</a:t>
                      </a:r>
                    </a:p>
                  </a:txBody>
                  <a:tcPr marT="45711" marB="45711" horzOverflow="overflow">
                    <a:lnL w="9525" cap="flat" cmpd="sng" algn="ctr">
                      <a:solidFill>
                        <a:srgbClr val="9FB8CD"/>
                      </a:solidFill>
                      <a:prstDash val="solid"/>
                      <a:round/>
                      <a:headEnd type="none" w="med" len="med"/>
                      <a:tailEnd type="none" w="med" len="med"/>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FB8CD"/>
                    </a:solidFill>
                  </a:tcPr>
                </a:tc>
                <a:tc hMerge="1">
                  <a:txBody>
                    <a:bodyPr/>
                    <a:lstStyle/>
                    <a:p>
                      <a:endParaRPr lang="en-US"/>
                    </a:p>
                  </a:txBody>
                  <a:tcPr/>
                </a:tc>
                <a:extLst>
                  <a:ext uri="{0D108BD9-81ED-4DB2-BD59-A6C34878D82A}">
                    <a16:rowId xmlns:a16="http://schemas.microsoft.com/office/drawing/2014/main" val="10000"/>
                  </a:ext>
                </a:extLst>
              </a:tr>
              <a:tr h="643616">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Education Qualification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charset="0"/>
                          <a:ea typeface="ＭＳ Ｐゴシック" charset="-128"/>
                        </a:rPr>
                        <a:t>A minimum of 10th Pass - 1; if not – 0</a:t>
                      </a:r>
                      <a:endParaRPr kumimoji="0" lang="en-US" sz="1600" b="1" i="0" u="none" strike="noStrike" cap="none" normalizeH="0" baseline="0" dirty="0" smtClean="0">
                        <a:ln>
                          <a:noFill/>
                        </a:ln>
                        <a:solidFill>
                          <a:schemeClr val="tx1"/>
                        </a:solidFill>
                        <a:effectLst/>
                        <a:latin typeface="Gill Sans MT" charset="0"/>
                        <a:ea typeface="ＭＳ Ｐゴシック" charset="-128"/>
                      </a:endParaRPr>
                    </a:p>
                  </a:txBody>
                  <a:tcPr marT="45711" marB="45711"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1</a:t>
                      </a:r>
                    </a:p>
                  </a:txBody>
                  <a:tcPr marT="45711" marB="45711"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1070">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Income Tax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charset="0"/>
                          <a:ea typeface="ＭＳ Ｐゴシック" charset="-128"/>
                        </a:rPr>
                        <a:t>!) Possessing PAN Card - 1</a:t>
                      </a:r>
                      <a:br>
                        <a:rPr kumimoji="0" lang="en-US" sz="1600" b="0" i="0" u="none" strike="noStrike" cap="none" normalizeH="0" baseline="0" dirty="0" smtClean="0">
                          <a:ln>
                            <a:noFill/>
                          </a:ln>
                          <a:solidFill>
                            <a:schemeClr val="tx1"/>
                          </a:solidFill>
                          <a:effectLst/>
                          <a:latin typeface="Gill Sans MT" charset="0"/>
                          <a:ea typeface="ＭＳ Ｐゴシック" charset="-128"/>
                        </a:rPr>
                      </a:br>
                      <a:r>
                        <a:rPr kumimoji="0" lang="en-US" sz="1600" b="0" i="0" u="none" strike="noStrike" cap="none" normalizeH="0" baseline="0" dirty="0" smtClean="0">
                          <a:ln>
                            <a:noFill/>
                          </a:ln>
                          <a:solidFill>
                            <a:schemeClr val="tx1"/>
                          </a:solidFill>
                          <a:effectLst/>
                          <a:latin typeface="Gill Sans MT" charset="0"/>
                          <a:ea typeface="ＭＳ Ｐゴシック" charset="-128"/>
                        </a:rPr>
                        <a:t>2) Filling of last years IT returns – 1</a:t>
                      </a:r>
                    </a:p>
                  </a:txBody>
                  <a:tcPr marT="45711" marB="45711"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2</a:t>
                      </a:r>
                    </a:p>
                  </a:txBody>
                  <a:tcPr marT="45711" marB="45711"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15978">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Criminal Record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charset="0"/>
                          <a:ea typeface="ＭＳ Ｐゴシック" charset="-128"/>
                        </a:rPr>
                        <a:t>If the candidate has zero cases registered against her/him, then 5; else as below:</a:t>
                      </a:r>
                      <a:br>
                        <a:rPr kumimoji="0" lang="en-US" sz="1600" b="0" i="0" u="none" strike="noStrike" cap="none" normalizeH="0" baseline="0" dirty="0" smtClean="0">
                          <a:ln>
                            <a:noFill/>
                          </a:ln>
                          <a:solidFill>
                            <a:schemeClr val="tx1"/>
                          </a:solidFill>
                          <a:effectLst/>
                          <a:latin typeface="Gill Sans MT" charset="0"/>
                          <a:ea typeface="ＭＳ Ｐゴシック" charset="-128"/>
                        </a:rPr>
                      </a:br>
                      <a:r>
                        <a:rPr kumimoji="0" lang="en-US" sz="1600" b="0" i="0" u="none" strike="noStrike" cap="none" normalizeH="0" baseline="0" dirty="0" smtClean="0">
                          <a:ln>
                            <a:noFill/>
                          </a:ln>
                          <a:solidFill>
                            <a:schemeClr val="tx1"/>
                          </a:solidFill>
                          <a:effectLst/>
                          <a:latin typeface="Gill Sans MT" charset="0"/>
                          <a:ea typeface="ＭＳ Ｐゴシック" charset="-128"/>
                        </a:rPr>
                        <a:t>1) Criminal Cases Registered containing the following charges: Murder, Rape, Molestation, Riot, Extortion - 0</a:t>
                      </a:r>
                      <a:br>
                        <a:rPr kumimoji="0" lang="en-US" sz="1600" b="0" i="0" u="none" strike="noStrike" cap="none" normalizeH="0" baseline="0" dirty="0" smtClean="0">
                          <a:ln>
                            <a:noFill/>
                          </a:ln>
                          <a:solidFill>
                            <a:schemeClr val="tx1"/>
                          </a:solidFill>
                          <a:effectLst/>
                          <a:latin typeface="Gill Sans MT" charset="0"/>
                          <a:ea typeface="ＭＳ Ｐゴシック" charset="-128"/>
                        </a:rPr>
                      </a:br>
                      <a:r>
                        <a:rPr kumimoji="0" lang="en-US" sz="1600" b="0" i="0" u="none" strike="noStrike" cap="none" normalizeH="0" baseline="0" dirty="0" smtClean="0">
                          <a:ln>
                            <a:noFill/>
                          </a:ln>
                          <a:solidFill>
                            <a:schemeClr val="tx1"/>
                          </a:solidFill>
                          <a:effectLst/>
                          <a:latin typeface="Gill Sans MT" charset="0"/>
                          <a:ea typeface="ＭＳ Ｐゴシック" charset="-128"/>
                        </a:rPr>
                        <a:t>2) Other criminal cases than the above mentioned – 3</a:t>
                      </a:r>
                    </a:p>
                  </a:txBody>
                  <a:tcPr marT="45711" marB="45711"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5</a:t>
                      </a:r>
                    </a:p>
                  </a:txBody>
                  <a:tcPr marT="45711" marB="45711"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8" name="Picture 6" descr="\\Backupserver\d drive\official_backup_priyanka\Admin\logo\praja new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573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ctr" eaLnBrk="1" hangingPunct="1"/>
            <a:r>
              <a:rPr lang="en-US" sz="3200" b="1" dirty="0" smtClean="0">
                <a:latin typeface="Bookman Old Style" pitchFamily="18" charset="0"/>
                <a:ea typeface="ＭＳ Ｐゴシック"/>
                <a:cs typeface="ＭＳ Ｐゴシック"/>
              </a:rPr>
              <a:t>Parameters for Rating MLAs (4/4)</a:t>
            </a:r>
          </a:p>
        </p:txBody>
      </p:sp>
      <p:sp>
        <p:nvSpPr>
          <p:cNvPr id="2048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97C5ED6E-DD63-435E-94D7-91FAD6C861E6}" type="slidenum">
              <a:rPr lang="en-US" smtClean="0">
                <a:solidFill>
                  <a:schemeClr val="tx2"/>
                </a:solidFill>
              </a:rPr>
              <a:pPr eaLnBrk="1" hangingPunct="1"/>
              <a:t>11</a:t>
            </a:fld>
            <a:endParaRPr lang="en-US" smtClean="0">
              <a:solidFill>
                <a:schemeClr val="tx2"/>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113500942"/>
              </p:ext>
            </p:extLst>
          </p:nvPr>
        </p:nvGraphicFramePr>
        <p:xfrm>
          <a:off x="457200" y="1676400"/>
          <a:ext cx="8229600" cy="3054350"/>
        </p:xfrm>
        <a:graphic>
          <a:graphicData uri="http://schemas.openxmlformats.org/drawingml/2006/table">
            <a:tbl>
              <a:tblPr/>
              <a:tblGrid>
                <a:gridCol w="7239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71552">
                <a:tc gridSpan="2">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ill Sans MT" charset="0"/>
                          <a:ea typeface="ＭＳ Ｐゴシック" charset="-128"/>
                        </a:rPr>
                        <a:t>                                         Perception Parameter                                   (Marks)</a:t>
                      </a:r>
                    </a:p>
                  </a:txBody>
                  <a:tcPr marT="45730" marB="45730" horzOverflow="overflow">
                    <a:lnL w="9525" cap="flat" cmpd="sng" algn="ctr">
                      <a:solidFill>
                        <a:srgbClr val="9FB8CD"/>
                      </a:solidFill>
                      <a:prstDash val="solid"/>
                      <a:round/>
                      <a:headEnd type="none" w="med" len="med"/>
                      <a:tailEnd type="none" w="med" len="med"/>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FB8CD"/>
                    </a:solidFill>
                  </a:tcPr>
                </a:tc>
                <a:tc hMerge="1">
                  <a:txBody>
                    <a:bodyPr/>
                    <a:lstStyle/>
                    <a:p>
                      <a:endParaRPr lang="en-US"/>
                    </a:p>
                  </a:txBody>
                  <a:tcPr/>
                </a:tc>
                <a:extLst>
                  <a:ext uri="{0D108BD9-81ED-4DB2-BD59-A6C34878D82A}">
                    <a16:rowId xmlns:a16="http://schemas.microsoft.com/office/drawing/2014/main" val="10000"/>
                  </a:ext>
                </a:extLst>
              </a:tr>
              <a:tr h="609727">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Perception of Public Services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ill Sans MT" charset="0"/>
                          <a:ea typeface="ＭＳ Ｐゴシック" charset="-128"/>
                        </a:rPr>
                        <a:t>Score on Public Services</a:t>
                      </a:r>
                      <a:endParaRPr kumimoji="0" lang="en-US" sz="1600" b="1" i="0" u="none" strike="noStrike" cap="none" normalizeH="0" baseline="0" smtClean="0">
                        <a:ln>
                          <a:noFill/>
                        </a:ln>
                        <a:solidFill>
                          <a:schemeClr val="tx1"/>
                        </a:solidFill>
                        <a:effectLst/>
                        <a:latin typeface="Gill Sans MT" charset="0"/>
                        <a:ea typeface="ＭＳ Ｐゴシック" charset="-128"/>
                      </a:endParaRPr>
                    </a:p>
                  </a:txBody>
                  <a:tcPr marT="45730" marB="45730"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20</a:t>
                      </a:r>
                    </a:p>
                  </a:txBody>
                  <a:tcPr marT="45730" marB="45730"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3617">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Awareness &amp; Accessibility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ill Sans MT" charset="0"/>
                          <a:ea typeface="ＭＳ Ｐゴシック" charset="-128"/>
                        </a:rPr>
                        <a:t>Score on Awareness amongst people about their representative, their political party and ease of access to the representative</a:t>
                      </a:r>
                      <a:endParaRPr kumimoji="0" lang="en-US" sz="1400" b="0" i="0" u="none" strike="noStrike" cap="none" normalizeH="0" baseline="0" smtClean="0">
                        <a:ln>
                          <a:noFill/>
                        </a:ln>
                        <a:solidFill>
                          <a:schemeClr val="tx1"/>
                        </a:solidFill>
                        <a:effectLst/>
                        <a:latin typeface="Gill Sans MT" charset="0"/>
                        <a:ea typeface="ＭＳ Ｐゴシック" charset="-128"/>
                      </a:endParaRPr>
                    </a:p>
                  </a:txBody>
                  <a:tcPr marT="45730" marB="45730"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6</a:t>
                      </a:r>
                    </a:p>
                  </a:txBody>
                  <a:tcPr marT="45730" marB="45730"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727">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Corruption Index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Gill Sans MT" charset="0"/>
                          <a:ea typeface="ＭＳ Ｐゴシック" charset="-128"/>
                        </a:rPr>
                        <a:t>Score on perceived personal corruption of the representative</a:t>
                      </a:r>
                    </a:p>
                  </a:txBody>
                  <a:tcPr marT="45730" marB="45730"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10</a:t>
                      </a:r>
                    </a:p>
                  </a:txBody>
                  <a:tcPr marT="45730" marB="45730"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727">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Broad Measures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charset="0"/>
                          <a:ea typeface="ＭＳ Ｐゴシック" charset="-128"/>
                        </a:rPr>
                        <a:t>Score on overall satisfaction and improvement in quality of life</a:t>
                      </a:r>
                      <a:endParaRPr kumimoji="0" lang="en-US" sz="1400" b="0" i="0" u="none" strike="noStrike" cap="none" normalizeH="0" baseline="0" dirty="0" smtClean="0">
                        <a:ln>
                          <a:noFill/>
                        </a:ln>
                        <a:solidFill>
                          <a:schemeClr val="tx1"/>
                        </a:solidFill>
                        <a:effectLst/>
                        <a:latin typeface="Gill Sans MT" charset="0"/>
                        <a:ea typeface="ＭＳ Ｐゴシック" charset="-128"/>
                      </a:endParaRPr>
                    </a:p>
                  </a:txBody>
                  <a:tcPr marT="45730" marB="45730"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4</a:t>
                      </a:r>
                    </a:p>
                  </a:txBody>
                  <a:tcPr marT="45730" marB="45730"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8" name="Picture 6" descr="\\Backupserver\d drive\official_backup_priyanka\Admin\logo\praja new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68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133600" cy="365125"/>
          </a:xfrm>
        </p:spPr>
        <p:txBody>
          <a:bodyPr/>
          <a:lstStyle/>
          <a:p>
            <a:fld id="{B6F15528-21DE-4FAA-801E-634DDDAF4B2B}"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367412"/>
              </p:ext>
            </p:extLst>
          </p:nvPr>
        </p:nvGraphicFramePr>
        <p:xfrm>
          <a:off x="1676400" y="45720"/>
          <a:ext cx="6553203" cy="6736080"/>
        </p:xfrm>
        <a:graphic>
          <a:graphicData uri="http://schemas.openxmlformats.org/drawingml/2006/table">
            <a:tbl>
              <a:tblPr>
                <a:tableStyleId>{5940675A-B579-460E-94D1-54222C63F5DA}</a:tableStyleId>
              </a:tblPr>
              <a:tblGrid>
                <a:gridCol w="814906">
                  <a:extLst>
                    <a:ext uri="{9D8B030D-6E8A-4147-A177-3AD203B41FA5}">
                      <a16:colId xmlns:a16="http://schemas.microsoft.com/office/drawing/2014/main" val="2835646105"/>
                    </a:ext>
                  </a:extLst>
                </a:gridCol>
                <a:gridCol w="2478673">
                  <a:extLst>
                    <a:ext uri="{9D8B030D-6E8A-4147-A177-3AD203B41FA5}">
                      <a16:colId xmlns:a16="http://schemas.microsoft.com/office/drawing/2014/main" val="2526232719"/>
                    </a:ext>
                  </a:extLst>
                </a:gridCol>
                <a:gridCol w="814906">
                  <a:extLst>
                    <a:ext uri="{9D8B030D-6E8A-4147-A177-3AD203B41FA5}">
                      <a16:colId xmlns:a16="http://schemas.microsoft.com/office/drawing/2014/main" val="1352474669"/>
                    </a:ext>
                  </a:extLst>
                </a:gridCol>
                <a:gridCol w="814906">
                  <a:extLst>
                    <a:ext uri="{9D8B030D-6E8A-4147-A177-3AD203B41FA5}">
                      <a16:colId xmlns:a16="http://schemas.microsoft.com/office/drawing/2014/main" val="791029188"/>
                    </a:ext>
                  </a:extLst>
                </a:gridCol>
                <a:gridCol w="814906">
                  <a:extLst>
                    <a:ext uri="{9D8B030D-6E8A-4147-A177-3AD203B41FA5}">
                      <a16:colId xmlns:a16="http://schemas.microsoft.com/office/drawing/2014/main" val="4182185470"/>
                    </a:ext>
                  </a:extLst>
                </a:gridCol>
                <a:gridCol w="814906">
                  <a:extLst>
                    <a:ext uri="{9D8B030D-6E8A-4147-A177-3AD203B41FA5}">
                      <a16:colId xmlns:a16="http://schemas.microsoft.com/office/drawing/2014/main" val="1986406612"/>
                    </a:ext>
                  </a:extLst>
                </a:gridCol>
              </a:tblGrid>
              <a:tr h="107591">
                <a:tc rowSpan="2">
                  <a:txBody>
                    <a:bodyPr/>
                    <a:lstStyle/>
                    <a:p>
                      <a:pPr algn="ctr" fontAlgn="b"/>
                      <a:r>
                        <a:rPr lang="en-IN" sz="1300" b="1" u="none" strike="noStrike" dirty="0">
                          <a:effectLst/>
                        </a:rPr>
                        <a:t>Party</a:t>
                      </a:r>
                      <a:endParaRPr lang="en-IN" sz="1300" b="1"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rowSpan="2">
                  <a:txBody>
                    <a:bodyPr/>
                    <a:lstStyle/>
                    <a:p>
                      <a:pPr algn="ctr" fontAlgn="b"/>
                      <a:r>
                        <a:rPr lang="en-IN" sz="1300" b="1" u="none" strike="noStrike" dirty="0">
                          <a:effectLst/>
                        </a:rPr>
                        <a:t>MLAs Name</a:t>
                      </a:r>
                      <a:endParaRPr lang="en-IN" sz="1300" b="1"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gridSpan="2">
                  <a:txBody>
                    <a:bodyPr/>
                    <a:lstStyle/>
                    <a:p>
                      <a:pPr algn="ctr" fontAlgn="b"/>
                      <a:r>
                        <a:rPr lang="en-IN" sz="1300" b="1" u="none" strike="noStrike">
                          <a:effectLst/>
                        </a:rPr>
                        <a:t>2016</a:t>
                      </a:r>
                      <a:endParaRPr lang="en-IN" sz="1300" b="1" i="0" u="none" strike="noStrike">
                        <a:solidFill>
                          <a:srgbClr val="000000"/>
                        </a:solidFill>
                        <a:effectLst/>
                        <a:latin typeface="Calibri" panose="020F0502020204030204" pitchFamily="34" charset="0"/>
                      </a:endParaRPr>
                    </a:p>
                  </a:txBody>
                  <a:tcPr marL="0" marR="0" marT="0" marB="0" anchor="b">
                    <a:solidFill>
                      <a:schemeClr val="bg1">
                        <a:lumMod val="85000"/>
                      </a:schemeClr>
                    </a:solidFill>
                  </a:tcPr>
                </a:tc>
                <a:tc hMerge="1">
                  <a:txBody>
                    <a:bodyPr/>
                    <a:lstStyle/>
                    <a:p>
                      <a:endParaRPr lang="en-IN"/>
                    </a:p>
                  </a:txBody>
                  <a:tcPr/>
                </a:tc>
                <a:tc gridSpan="2">
                  <a:txBody>
                    <a:bodyPr/>
                    <a:lstStyle/>
                    <a:p>
                      <a:pPr algn="ctr" fontAlgn="b"/>
                      <a:r>
                        <a:rPr lang="en-IN" sz="1300" b="1" u="none" strike="noStrike" dirty="0">
                          <a:effectLst/>
                        </a:rPr>
                        <a:t>2017</a:t>
                      </a:r>
                      <a:endParaRPr lang="en-IN" sz="1300" b="1"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hMerge="1">
                  <a:txBody>
                    <a:bodyPr/>
                    <a:lstStyle/>
                    <a:p>
                      <a:endParaRPr lang="en-IN"/>
                    </a:p>
                  </a:txBody>
                  <a:tcPr/>
                </a:tc>
                <a:extLst>
                  <a:ext uri="{0D108BD9-81ED-4DB2-BD59-A6C34878D82A}">
                    <a16:rowId xmlns:a16="http://schemas.microsoft.com/office/drawing/2014/main" val="3317362847"/>
                  </a:ext>
                </a:extLst>
              </a:tr>
              <a:tr h="183776">
                <a:tc vMerge="1">
                  <a:txBody>
                    <a:bodyPr/>
                    <a:lstStyle/>
                    <a:p>
                      <a:endParaRPr lang="en-IN"/>
                    </a:p>
                  </a:txBody>
                  <a:tcPr/>
                </a:tc>
                <a:tc vMerge="1">
                  <a:txBody>
                    <a:bodyPr/>
                    <a:lstStyle/>
                    <a:p>
                      <a:endParaRPr lang="en-IN"/>
                    </a:p>
                  </a:txBody>
                  <a:tcPr/>
                </a:tc>
                <a:tc>
                  <a:txBody>
                    <a:bodyPr/>
                    <a:lstStyle/>
                    <a:p>
                      <a:pPr algn="ctr" fontAlgn="b"/>
                      <a:r>
                        <a:rPr lang="en-IN" sz="1300" b="1" u="none" strike="noStrike">
                          <a:effectLst/>
                        </a:rPr>
                        <a:t>Score</a:t>
                      </a:r>
                      <a:endParaRPr lang="en-IN" sz="1300" b="1" i="0" u="none" strike="noStrike">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n-IN" sz="1300" b="1" u="none" strike="noStrike">
                          <a:effectLst/>
                        </a:rPr>
                        <a:t>Rank</a:t>
                      </a:r>
                      <a:endParaRPr lang="en-IN" sz="1300" b="1" i="0" u="none" strike="noStrike">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n-IN" sz="1300" b="1" u="none" strike="noStrike">
                          <a:effectLst/>
                        </a:rPr>
                        <a:t>Score</a:t>
                      </a:r>
                      <a:endParaRPr lang="en-IN" sz="1300" b="1" i="0" u="none" strike="noStrike">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n-IN" sz="1300" b="1" u="none" strike="noStrike" dirty="0">
                          <a:effectLst/>
                        </a:rPr>
                        <a:t>Rank</a:t>
                      </a:r>
                      <a:endParaRPr lang="en-IN" sz="1300" b="1"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2028857224"/>
                  </a:ext>
                </a:extLst>
              </a:tr>
              <a:tr h="183776">
                <a:tc>
                  <a:txBody>
                    <a:bodyPr/>
                    <a:lstStyle/>
                    <a:p>
                      <a:pPr algn="ctr" fontAlgn="b"/>
                      <a:r>
                        <a:rPr lang="en-IN" sz="1300" u="none" strike="noStrike">
                          <a:effectLst/>
                        </a:rPr>
                        <a:t>INC</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Amin </a:t>
                      </a:r>
                      <a:r>
                        <a:rPr lang="en-IN" sz="1300" u="none" strike="noStrike" dirty="0">
                          <a:effectLst/>
                        </a:rPr>
                        <a:t>Amir Ali Patel</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84.33</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tc>
                  <a:txBody>
                    <a:bodyPr/>
                    <a:lstStyle/>
                    <a:p>
                      <a:pPr algn="ctr" fontAlgn="b"/>
                      <a:r>
                        <a:rPr lang="en-IN" sz="1300" u="none" strike="noStrike">
                          <a:effectLst/>
                        </a:rPr>
                        <a:t>78.25</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extLst>
                  <a:ext uri="{0D108BD9-81ED-4DB2-BD59-A6C34878D82A}">
                    <a16:rowId xmlns:a16="http://schemas.microsoft.com/office/drawing/2014/main" val="1903943076"/>
                  </a:ext>
                </a:extLst>
              </a:tr>
              <a:tr h="183776">
                <a:tc>
                  <a:txBody>
                    <a:bodyPr/>
                    <a:lstStyle/>
                    <a:p>
                      <a:pPr algn="ctr" fontAlgn="b"/>
                      <a:r>
                        <a:rPr lang="en-IN" sz="1300" u="none" strike="noStrike">
                          <a:effectLst/>
                        </a:rPr>
                        <a:t>INC</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Kalidas</a:t>
                      </a:r>
                      <a:r>
                        <a:rPr lang="en-IN" sz="1300" u="none" strike="noStrike" dirty="0" smtClean="0">
                          <a:effectLst/>
                        </a:rPr>
                        <a:t> </a:t>
                      </a:r>
                      <a:r>
                        <a:rPr lang="en-IN" sz="1300" u="none" strike="noStrike" dirty="0" err="1">
                          <a:effectLst/>
                        </a:rPr>
                        <a:t>Nilkanth</a:t>
                      </a:r>
                      <a:r>
                        <a:rPr lang="en-IN" sz="1300" u="none" strike="noStrike" dirty="0">
                          <a:effectLst/>
                        </a:rPr>
                        <a:t> </a:t>
                      </a:r>
                      <a:r>
                        <a:rPr lang="en-IN" sz="1300" u="none" strike="noStrike" dirty="0" err="1">
                          <a:effectLst/>
                        </a:rPr>
                        <a:t>Kolambkar</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72.54</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7</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tc>
                  <a:txBody>
                    <a:bodyPr/>
                    <a:lstStyle/>
                    <a:p>
                      <a:pPr algn="ctr" fontAlgn="b"/>
                      <a:r>
                        <a:rPr lang="en-IN" sz="1300" u="none" strike="noStrike">
                          <a:effectLst/>
                        </a:rPr>
                        <a:t>74.93</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extLst>
                  <a:ext uri="{0D108BD9-81ED-4DB2-BD59-A6C34878D82A}">
                    <a16:rowId xmlns:a16="http://schemas.microsoft.com/office/drawing/2014/main" val="2125535863"/>
                  </a:ext>
                </a:extLst>
              </a:tr>
              <a:tr h="183776">
                <a:tc>
                  <a:txBody>
                    <a:bodyPr/>
                    <a:lstStyle/>
                    <a:p>
                      <a:pPr algn="ctr" fontAlgn="b"/>
                      <a:r>
                        <a:rPr lang="en-IN" sz="1300" u="none" strike="noStrike">
                          <a:effectLst/>
                        </a:rPr>
                        <a:t>INC</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Aslam </a:t>
                      </a:r>
                      <a:r>
                        <a:rPr lang="en-IN" sz="1300" u="none" strike="noStrike" dirty="0" err="1">
                          <a:effectLst/>
                        </a:rPr>
                        <a:t>Ramazan</a:t>
                      </a:r>
                      <a:r>
                        <a:rPr lang="en-IN" sz="1300" u="none" strike="noStrike" dirty="0">
                          <a:effectLst/>
                        </a:rPr>
                        <a:t> Ali Shaikh</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75.76</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a:t>
                      </a:r>
                      <a:endParaRPr lang="en-IN" sz="1300" b="0" i="0" u="none" strike="noStrike">
                        <a:solidFill>
                          <a:srgbClr val="000000"/>
                        </a:solidFill>
                        <a:effectLst/>
                        <a:latin typeface="Calibri" panose="020F0502020204030204" pitchFamily="34" charset="0"/>
                      </a:endParaRPr>
                    </a:p>
                  </a:txBody>
                  <a:tcPr marL="0" marR="0" marT="0" marB="0" anchor="b">
                    <a:solidFill>
                      <a:srgbClr val="92D050"/>
                    </a:solidFill>
                  </a:tcPr>
                </a:tc>
                <a:tc>
                  <a:txBody>
                    <a:bodyPr/>
                    <a:lstStyle/>
                    <a:p>
                      <a:pPr algn="ctr" fontAlgn="b"/>
                      <a:r>
                        <a:rPr lang="en-IN" sz="1300" u="none" strike="noStrike">
                          <a:effectLst/>
                        </a:rPr>
                        <a:t>74.12</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3</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extLst>
                  <a:ext uri="{0D108BD9-81ED-4DB2-BD59-A6C34878D82A}">
                    <a16:rowId xmlns:a16="http://schemas.microsoft.com/office/drawing/2014/main" val="2969459054"/>
                  </a:ext>
                </a:extLst>
              </a:tr>
              <a:tr h="183776">
                <a:tc>
                  <a:txBody>
                    <a:bodyPr/>
                    <a:lstStyle/>
                    <a:p>
                      <a:pPr algn="ctr" fontAlgn="b"/>
                      <a:r>
                        <a:rPr lang="en-IN" sz="1300" u="none" strike="noStrike">
                          <a:effectLst/>
                        </a:rPr>
                        <a:t>INC</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Md</a:t>
                      </a:r>
                      <a:r>
                        <a:rPr lang="en-IN" sz="1300" u="none" strike="noStrike" dirty="0">
                          <a:effectLst/>
                        </a:rPr>
                        <a:t>. </a:t>
                      </a:r>
                      <a:r>
                        <a:rPr lang="en-IN" sz="1300" u="none" strike="noStrike" dirty="0" err="1">
                          <a:effectLst/>
                        </a:rPr>
                        <a:t>Arif</a:t>
                      </a:r>
                      <a:r>
                        <a:rPr lang="en-IN" sz="1300" u="none" strike="noStrike" dirty="0">
                          <a:effectLst/>
                        </a:rPr>
                        <a:t> (</a:t>
                      </a:r>
                      <a:r>
                        <a:rPr lang="en-IN" sz="1300" u="none" strike="noStrike" dirty="0" err="1">
                          <a:effectLst/>
                        </a:rPr>
                        <a:t>Naseem</a:t>
                      </a:r>
                      <a:r>
                        <a:rPr lang="en-IN" sz="1300" u="none" strike="noStrike" dirty="0">
                          <a:effectLst/>
                        </a:rPr>
                        <a:t>) </a:t>
                      </a:r>
                      <a:r>
                        <a:rPr lang="en-IN" sz="1300" u="none" strike="noStrike" dirty="0" err="1">
                          <a:effectLst/>
                        </a:rPr>
                        <a:t>Lalan</a:t>
                      </a:r>
                      <a:r>
                        <a:rPr lang="en-IN" sz="1300" u="none" strike="noStrike" dirty="0">
                          <a:effectLst/>
                        </a:rPr>
                        <a:t> Khan</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72.13</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8</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tc>
                  <a:txBody>
                    <a:bodyPr/>
                    <a:lstStyle/>
                    <a:p>
                      <a:pPr algn="ctr" fontAlgn="b"/>
                      <a:r>
                        <a:rPr lang="en-IN" sz="1300" u="none" strike="noStrike">
                          <a:effectLst/>
                        </a:rPr>
                        <a:t>73.87</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4</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extLst>
                  <a:ext uri="{0D108BD9-81ED-4DB2-BD59-A6C34878D82A}">
                    <a16:rowId xmlns:a16="http://schemas.microsoft.com/office/drawing/2014/main" val="3957810563"/>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Sunil </a:t>
                      </a:r>
                      <a:r>
                        <a:rPr lang="en-IN" sz="1300" u="none" strike="noStrike" dirty="0" err="1">
                          <a:effectLst/>
                        </a:rPr>
                        <a:t>Waman</a:t>
                      </a:r>
                      <a:r>
                        <a:rPr lang="en-IN" sz="1300" u="none" strike="noStrike" dirty="0">
                          <a:effectLst/>
                        </a:rPr>
                        <a:t> </a:t>
                      </a:r>
                      <a:r>
                        <a:rPr lang="en-IN" sz="1300" u="none" strike="noStrike" dirty="0" err="1">
                          <a:effectLst/>
                        </a:rPr>
                        <a:t>Prabhu</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80.97</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tc>
                  <a:txBody>
                    <a:bodyPr/>
                    <a:lstStyle/>
                    <a:p>
                      <a:pPr algn="ctr" fontAlgn="b"/>
                      <a:r>
                        <a:rPr lang="en-IN" sz="1300" u="none" strike="noStrike">
                          <a:effectLst/>
                        </a:rPr>
                        <a:t>73.17</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5</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extLst>
                  <a:ext uri="{0D108BD9-81ED-4DB2-BD59-A6C34878D82A}">
                    <a16:rowId xmlns:a16="http://schemas.microsoft.com/office/drawing/2014/main" val="195746066"/>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Atul</a:t>
                      </a:r>
                      <a:r>
                        <a:rPr lang="en-IN" sz="1300" u="none" strike="noStrike" dirty="0" smtClean="0">
                          <a:effectLst/>
                        </a:rPr>
                        <a:t> </a:t>
                      </a:r>
                      <a:r>
                        <a:rPr lang="en-IN" sz="1300" u="none" strike="noStrike" dirty="0" err="1">
                          <a:effectLst/>
                        </a:rPr>
                        <a:t>Bhatkhalkar</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67.98</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11</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a:effectLst/>
                        </a:rPr>
                        <a:t>72.79</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6</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extLst>
                  <a:ext uri="{0D108BD9-81ED-4DB2-BD59-A6C34878D82A}">
                    <a16:rowId xmlns:a16="http://schemas.microsoft.com/office/drawing/2014/main" val="3343291748"/>
                  </a:ext>
                </a:extLst>
              </a:tr>
              <a:tr h="183776">
                <a:tc>
                  <a:txBody>
                    <a:bodyPr/>
                    <a:lstStyle/>
                    <a:p>
                      <a:pPr algn="ctr" fontAlgn="b"/>
                      <a:r>
                        <a:rPr lang="en-IN" sz="1300" u="none" strike="noStrike">
                          <a:effectLst/>
                        </a:rPr>
                        <a:t>INC</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Varsha</a:t>
                      </a:r>
                      <a:r>
                        <a:rPr lang="en-IN" sz="1300" u="none" strike="noStrike" dirty="0" smtClean="0">
                          <a:effectLst/>
                        </a:rPr>
                        <a:t> </a:t>
                      </a:r>
                      <a:r>
                        <a:rPr lang="en-IN" sz="1300" u="none" strike="noStrike" dirty="0" err="1">
                          <a:effectLst/>
                        </a:rPr>
                        <a:t>Eknath</a:t>
                      </a:r>
                      <a:r>
                        <a:rPr lang="en-IN" sz="1300" u="none" strike="noStrike" dirty="0">
                          <a:effectLst/>
                        </a:rPr>
                        <a:t> Gaikwad</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79.40</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3</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tc>
                  <a:txBody>
                    <a:bodyPr/>
                    <a:lstStyle/>
                    <a:p>
                      <a:pPr algn="ctr" fontAlgn="b"/>
                      <a:r>
                        <a:rPr lang="en-IN" sz="1300" u="none" strike="noStrike">
                          <a:effectLst/>
                        </a:rPr>
                        <a:t>72.28</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7</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extLst>
                  <a:ext uri="{0D108BD9-81ED-4DB2-BD59-A6C34878D82A}">
                    <a16:rowId xmlns:a16="http://schemas.microsoft.com/office/drawing/2014/main" val="1431014459"/>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Yogesh</a:t>
                      </a:r>
                      <a:r>
                        <a:rPr lang="en-IN" sz="1300" u="none" strike="noStrike" dirty="0" smtClean="0">
                          <a:effectLst/>
                        </a:rPr>
                        <a:t> </a:t>
                      </a:r>
                      <a:r>
                        <a:rPr lang="en-IN" sz="1300" u="none" strike="noStrike" dirty="0" err="1">
                          <a:effectLst/>
                        </a:rPr>
                        <a:t>Sagar</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78.35</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4</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tc>
                  <a:txBody>
                    <a:bodyPr/>
                    <a:lstStyle/>
                    <a:p>
                      <a:pPr algn="ctr" fontAlgn="b"/>
                      <a:r>
                        <a:rPr lang="en-IN" sz="1300" u="none" strike="noStrike">
                          <a:effectLst/>
                        </a:rPr>
                        <a:t>70.20</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8</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extLst>
                  <a:ext uri="{0D108BD9-81ED-4DB2-BD59-A6C34878D82A}">
                    <a16:rowId xmlns:a16="http://schemas.microsoft.com/office/drawing/2014/main" val="2824373279"/>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Sunil </a:t>
                      </a:r>
                      <a:r>
                        <a:rPr lang="en-IN" sz="1300" u="none" strike="noStrike" dirty="0" err="1">
                          <a:effectLst/>
                        </a:rPr>
                        <a:t>Govind</a:t>
                      </a:r>
                      <a:r>
                        <a:rPr lang="en-IN" sz="1300" u="none" strike="noStrike" dirty="0">
                          <a:effectLst/>
                        </a:rPr>
                        <a:t> </a:t>
                      </a:r>
                      <a:r>
                        <a:rPr lang="en-IN" sz="1300" u="none" strike="noStrike" dirty="0" err="1">
                          <a:effectLst/>
                        </a:rPr>
                        <a:t>Shinde</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75.63</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6</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tc>
                  <a:txBody>
                    <a:bodyPr/>
                    <a:lstStyle/>
                    <a:p>
                      <a:pPr algn="ctr" fontAlgn="b"/>
                      <a:r>
                        <a:rPr lang="en-IN" sz="1300" u="none" strike="noStrike">
                          <a:effectLst/>
                        </a:rPr>
                        <a:t>69.26</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9</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extLst>
                  <a:ext uri="{0D108BD9-81ED-4DB2-BD59-A6C34878D82A}">
                    <a16:rowId xmlns:a16="http://schemas.microsoft.com/office/drawing/2014/main" val="974371617"/>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Ashish </a:t>
                      </a:r>
                      <a:r>
                        <a:rPr lang="en-IN" sz="1300" u="none" strike="noStrike" dirty="0" err="1">
                          <a:effectLst/>
                        </a:rPr>
                        <a:t>Babaji</a:t>
                      </a:r>
                      <a:r>
                        <a:rPr lang="en-IN" sz="1300" u="none" strike="noStrike" dirty="0">
                          <a:effectLst/>
                        </a:rPr>
                        <a:t> </a:t>
                      </a:r>
                      <a:r>
                        <a:rPr lang="en-IN" sz="1300" u="none" strike="noStrike" dirty="0" err="1">
                          <a:effectLst/>
                        </a:rPr>
                        <a:t>Shelar</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67.40</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12</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a:effectLst/>
                        </a:rPr>
                        <a:t>68.56</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10</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extLst>
                  <a:ext uri="{0D108BD9-81ED-4DB2-BD59-A6C34878D82A}">
                    <a16:rowId xmlns:a16="http://schemas.microsoft.com/office/drawing/2014/main" val="314879916"/>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Manisha </a:t>
                      </a:r>
                      <a:r>
                        <a:rPr lang="en-IN" sz="1300" u="none" strike="noStrike" dirty="0">
                          <a:effectLst/>
                        </a:rPr>
                        <a:t>Ashok Chaudhary</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65.71</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16</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a:effectLst/>
                        </a:rPr>
                        <a:t>68.32</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11</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441104873"/>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Sardar</a:t>
                      </a:r>
                      <a:r>
                        <a:rPr lang="en-IN" sz="1300" u="none" strike="noStrike" dirty="0" smtClean="0">
                          <a:effectLst/>
                        </a:rPr>
                        <a:t> </a:t>
                      </a:r>
                      <a:r>
                        <a:rPr lang="en-IN" sz="1300" u="none" strike="noStrike" dirty="0">
                          <a:effectLst/>
                        </a:rPr>
                        <a:t>Tara Singh</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68.81</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9</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tc>
                  <a:txBody>
                    <a:bodyPr/>
                    <a:lstStyle/>
                    <a:p>
                      <a:pPr algn="ctr" fontAlgn="b"/>
                      <a:r>
                        <a:rPr lang="en-IN" sz="1300" u="none" strike="noStrike">
                          <a:effectLst/>
                        </a:rPr>
                        <a:t>65.84</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12</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4243667122"/>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Ameet</a:t>
                      </a:r>
                      <a:r>
                        <a:rPr lang="en-IN" sz="1300" u="none" strike="noStrike" dirty="0" smtClean="0">
                          <a:effectLst/>
                        </a:rPr>
                        <a:t> </a:t>
                      </a:r>
                      <a:r>
                        <a:rPr lang="en-IN" sz="1300" u="none" strike="noStrike" dirty="0" err="1">
                          <a:effectLst/>
                        </a:rPr>
                        <a:t>Bhaskar</a:t>
                      </a:r>
                      <a:r>
                        <a:rPr lang="en-IN" sz="1300" u="none" strike="noStrike" dirty="0">
                          <a:effectLst/>
                        </a:rPr>
                        <a:t> </a:t>
                      </a:r>
                      <a:r>
                        <a:rPr lang="en-IN" sz="1300" u="none" strike="noStrike" dirty="0" err="1">
                          <a:effectLst/>
                        </a:rPr>
                        <a:t>Satam</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59.27</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21</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a:effectLst/>
                        </a:rPr>
                        <a:t>62.52</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13</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287329685"/>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Raj </a:t>
                      </a:r>
                      <a:r>
                        <a:rPr lang="en-IN" sz="1300" u="none" strike="noStrike" dirty="0" err="1">
                          <a:effectLst/>
                        </a:rPr>
                        <a:t>Purohit</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58.60</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22</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a:effectLst/>
                        </a:rPr>
                        <a:t>60.79</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14</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856217976"/>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Sunil </a:t>
                      </a:r>
                      <a:r>
                        <a:rPr lang="en-IN" sz="1300" u="none" strike="noStrike" dirty="0" err="1">
                          <a:effectLst/>
                        </a:rPr>
                        <a:t>Rajaram</a:t>
                      </a:r>
                      <a:r>
                        <a:rPr lang="en-IN" sz="1300" u="none" strike="noStrike" dirty="0">
                          <a:effectLst/>
                        </a:rPr>
                        <a:t> </a:t>
                      </a:r>
                      <a:r>
                        <a:rPr lang="en-IN" sz="1300" u="none" strike="noStrike" dirty="0" err="1">
                          <a:effectLst/>
                        </a:rPr>
                        <a:t>Raut</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57.77</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24</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tc>
                  <a:txBody>
                    <a:bodyPr/>
                    <a:lstStyle/>
                    <a:p>
                      <a:pPr algn="ctr" fontAlgn="b"/>
                      <a:r>
                        <a:rPr lang="en-IN" sz="1300" u="none" strike="noStrike">
                          <a:effectLst/>
                        </a:rPr>
                        <a:t>59.81</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15</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3150185540"/>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Ajay </a:t>
                      </a:r>
                      <a:r>
                        <a:rPr lang="en-IN" sz="1300" u="none" strike="noStrike" dirty="0" err="1">
                          <a:effectLst/>
                        </a:rPr>
                        <a:t>Vinayak</a:t>
                      </a:r>
                      <a:r>
                        <a:rPr lang="en-IN" sz="1300" u="none" strike="noStrike" dirty="0">
                          <a:effectLst/>
                        </a:rPr>
                        <a:t> </a:t>
                      </a:r>
                      <a:r>
                        <a:rPr lang="en-IN" sz="1300" u="none" strike="noStrike" dirty="0" err="1">
                          <a:effectLst/>
                        </a:rPr>
                        <a:t>Choudhari</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68.80</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10</a:t>
                      </a:r>
                      <a:endParaRPr lang="en-IN" sz="1300" b="0" i="0" u="none" strike="noStrike" dirty="0">
                        <a:solidFill>
                          <a:srgbClr val="000000"/>
                        </a:solidFill>
                        <a:effectLst/>
                        <a:latin typeface="Calibri" panose="020F0502020204030204" pitchFamily="34" charset="0"/>
                      </a:endParaRPr>
                    </a:p>
                  </a:txBody>
                  <a:tcPr marL="0" marR="0" marT="0" marB="0" anchor="b">
                    <a:solidFill>
                      <a:srgbClr val="92D050"/>
                    </a:solidFill>
                  </a:tcPr>
                </a:tc>
                <a:tc>
                  <a:txBody>
                    <a:bodyPr/>
                    <a:lstStyle/>
                    <a:p>
                      <a:pPr algn="ctr" fontAlgn="b"/>
                      <a:r>
                        <a:rPr lang="en-IN" sz="1300" u="none" strike="noStrike">
                          <a:effectLst/>
                        </a:rPr>
                        <a:t>59.15</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16</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1346843828"/>
                  </a:ext>
                </a:extLst>
              </a:tr>
              <a:tr h="183776">
                <a:tc>
                  <a:txBody>
                    <a:bodyPr/>
                    <a:lstStyle/>
                    <a:p>
                      <a:pPr algn="ctr" fontAlgn="b"/>
                      <a:r>
                        <a:rPr lang="en-IN" sz="1300" u="none" strike="noStrike">
                          <a:effectLst/>
                        </a:rPr>
                        <a:t>SP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Abu </a:t>
                      </a:r>
                      <a:r>
                        <a:rPr lang="en-IN" sz="1300" u="none" strike="noStrike" dirty="0" err="1">
                          <a:effectLst/>
                        </a:rPr>
                        <a:t>Asim</a:t>
                      </a:r>
                      <a:r>
                        <a:rPr lang="en-IN" sz="1300" u="none" strike="noStrike" dirty="0">
                          <a:effectLst/>
                        </a:rPr>
                        <a:t> </a:t>
                      </a:r>
                      <a:r>
                        <a:rPr lang="en-IN" sz="1300" u="none" strike="noStrike" dirty="0" err="1">
                          <a:effectLst/>
                        </a:rPr>
                        <a:t>Azmi</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63.04</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17</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a:effectLst/>
                        </a:rPr>
                        <a:t>58.46</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17</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925548073"/>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Mangal</a:t>
                      </a:r>
                      <a:r>
                        <a:rPr lang="en-IN" sz="1300" u="none" strike="noStrike" dirty="0" smtClean="0">
                          <a:effectLst/>
                        </a:rPr>
                        <a:t> </a:t>
                      </a:r>
                      <a:r>
                        <a:rPr lang="en-IN" sz="1300" u="none" strike="noStrike" dirty="0" err="1">
                          <a:effectLst/>
                        </a:rPr>
                        <a:t>Prabhat</a:t>
                      </a:r>
                      <a:r>
                        <a:rPr lang="en-IN" sz="1300" u="none" strike="noStrike" dirty="0">
                          <a:effectLst/>
                        </a:rPr>
                        <a:t> </a:t>
                      </a:r>
                      <a:r>
                        <a:rPr lang="en-IN" sz="1300" u="none" strike="noStrike" dirty="0" err="1">
                          <a:effectLst/>
                        </a:rPr>
                        <a:t>Lodha</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67.13</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13</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dirty="0">
                          <a:effectLst/>
                        </a:rPr>
                        <a:t>58.20</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18</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1757876009"/>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Trupti</a:t>
                      </a:r>
                      <a:r>
                        <a:rPr lang="en-IN" sz="1300" u="none" strike="noStrike" dirty="0" smtClean="0">
                          <a:effectLst/>
                        </a:rPr>
                        <a:t> </a:t>
                      </a:r>
                      <a:r>
                        <a:rPr lang="en-IN" sz="1300" u="none" strike="noStrike" dirty="0">
                          <a:effectLst/>
                        </a:rPr>
                        <a:t>Prakash </a:t>
                      </a:r>
                      <a:r>
                        <a:rPr lang="en-IN" sz="1300" u="none" strike="noStrike" dirty="0" err="1">
                          <a:effectLst/>
                        </a:rPr>
                        <a:t>Sawant</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 </a:t>
                      </a:r>
                      <a:endParaRPr lang="en-IN" sz="13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n-IN" sz="1300" u="none" strike="noStrike" dirty="0">
                          <a:effectLst/>
                        </a:rPr>
                        <a:t> </a:t>
                      </a:r>
                      <a:endParaRPr lang="en-IN" sz="13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n-IN" sz="1300" u="none" strike="noStrike">
                          <a:effectLst/>
                        </a:rPr>
                        <a:t>57.84</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19</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669930858"/>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Parag </a:t>
                      </a:r>
                      <a:r>
                        <a:rPr lang="en-IN" sz="1300" u="none" strike="noStrike" dirty="0" err="1">
                          <a:effectLst/>
                        </a:rPr>
                        <a:t>Madhusudan</a:t>
                      </a:r>
                      <a:r>
                        <a:rPr lang="en-IN" sz="1300" u="none" strike="noStrike" dirty="0">
                          <a:effectLst/>
                        </a:rPr>
                        <a:t> </a:t>
                      </a:r>
                      <a:r>
                        <a:rPr lang="en-IN" sz="1300" u="none" strike="noStrike" dirty="0" err="1">
                          <a:effectLst/>
                        </a:rPr>
                        <a:t>Alavani</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54.51</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28</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tc>
                  <a:txBody>
                    <a:bodyPr/>
                    <a:lstStyle/>
                    <a:p>
                      <a:pPr algn="ctr" fontAlgn="b"/>
                      <a:r>
                        <a:rPr lang="en-IN" sz="1300" u="none" strike="noStrike">
                          <a:effectLst/>
                        </a:rPr>
                        <a:t>57.54</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20</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2733236209"/>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Prakash </a:t>
                      </a:r>
                      <a:r>
                        <a:rPr lang="en-IN" sz="1300" u="none" strike="noStrike" dirty="0" err="1">
                          <a:effectLst/>
                        </a:rPr>
                        <a:t>Vaikunt</a:t>
                      </a:r>
                      <a:r>
                        <a:rPr lang="en-IN" sz="1300" u="none" strike="noStrike" dirty="0">
                          <a:effectLst/>
                        </a:rPr>
                        <a:t> </a:t>
                      </a:r>
                      <a:r>
                        <a:rPr lang="en-IN" sz="1300" u="none" strike="noStrike" dirty="0" err="1">
                          <a:effectLst/>
                        </a:rPr>
                        <a:t>Phaterpekar</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65.88</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15</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a:effectLst/>
                        </a:rPr>
                        <a:t>56.94</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21</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1936222945"/>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Mangesh</a:t>
                      </a:r>
                      <a:r>
                        <a:rPr lang="en-IN" sz="1300" u="none" strike="noStrike" dirty="0" smtClean="0">
                          <a:effectLst/>
                        </a:rPr>
                        <a:t> </a:t>
                      </a:r>
                      <a:r>
                        <a:rPr lang="en-IN" sz="1300" u="none" strike="noStrike" dirty="0" err="1">
                          <a:effectLst/>
                        </a:rPr>
                        <a:t>Anant</a:t>
                      </a:r>
                      <a:r>
                        <a:rPr lang="en-IN" sz="1300" u="none" strike="noStrike" dirty="0">
                          <a:effectLst/>
                        </a:rPr>
                        <a:t> </a:t>
                      </a:r>
                      <a:r>
                        <a:rPr lang="en-IN" sz="1300" u="none" strike="noStrike" dirty="0" err="1">
                          <a:effectLst/>
                        </a:rPr>
                        <a:t>Kudalkar</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53.96</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30</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tc>
                  <a:txBody>
                    <a:bodyPr/>
                    <a:lstStyle/>
                    <a:p>
                      <a:pPr algn="ctr" fontAlgn="b"/>
                      <a:r>
                        <a:rPr lang="en-IN" sz="1300" u="none" strike="noStrike">
                          <a:effectLst/>
                        </a:rPr>
                        <a:t>55.83</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22</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extLst>
                  <a:ext uri="{0D108BD9-81ED-4DB2-BD59-A6C34878D82A}">
                    <a16:rowId xmlns:a16="http://schemas.microsoft.com/office/drawing/2014/main" val="411323396"/>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Bharati</a:t>
                      </a:r>
                      <a:r>
                        <a:rPr lang="en-IN" sz="1300" u="none" strike="noStrike" dirty="0" smtClean="0">
                          <a:effectLst/>
                        </a:rPr>
                        <a:t> </a:t>
                      </a:r>
                      <a:r>
                        <a:rPr lang="en-IN" sz="1300" u="none" strike="noStrike" dirty="0">
                          <a:effectLst/>
                        </a:rPr>
                        <a:t>Hemant </a:t>
                      </a:r>
                      <a:r>
                        <a:rPr lang="en-IN" sz="1300" u="none" strike="noStrike" dirty="0" err="1">
                          <a:effectLst/>
                        </a:rPr>
                        <a:t>Lavekar</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60.14</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19</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a:effectLst/>
                        </a:rPr>
                        <a:t>53.91</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23</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extLst>
                  <a:ext uri="{0D108BD9-81ED-4DB2-BD59-A6C34878D82A}">
                    <a16:rowId xmlns:a16="http://schemas.microsoft.com/office/drawing/2014/main" val="2108961502"/>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Prakash </a:t>
                      </a:r>
                      <a:r>
                        <a:rPr lang="en-IN" sz="1300" u="none" strike="noStrike" dirty="0" err="1">
                          <a:effectLst/>
                        </a:rPr>
                        <a:t>Rajaram</a:t>
                      </a:r>
                      <a:r>
                        <a:rPr lang="en-IN" sz="1300" u="none" strike="noStrike" dirty="0">
                          <a:effectLst/>
                        </a:rPr>
                        <a:t> </a:t>
                      </a:r>
                      <a:r>
                        <a:rPr lang="en-IN" sz="1300" u="none" strike="noStrike" dirty="0" err="1">
                          <a:effectLst/>
                        </a:rPr>
                        <a:t>Surve</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56.25</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27</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tc>
                  <a:txBody>
                    <a:bodyPr/>
                    <a:lstStyle/>
                    <a:p>
                      <a:pPr algn="ctr" fontAlgn="b"/>
                      <a:r>
                        <a:rPr lang="en-IN" sz="1300" u="none" strike="noStrike">
                          <a:effectLst/>
                        </a:rPr>
                        <a:t>52.63</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24</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extLst>
                  <a:ext uri="{0D108BD9-81ED-4DB2-BD59-A6C34878D82A}">
                    <a16:rowId xmlns:a16="http://schemas.microsoft.com/office/drawing/2014/main" val="3149274885"/>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Sanjay </a:t>
                      </a:r>
                      <a:r>
                        <a:rPr lang="en-IN" sz="1300" u="none" strike="noStrike" dirty="0" err="1">
                          <a:effectLst/>
                        </a:rPr>
                        <a:t>Govind</a:t>
                      </a:r>
                      <a:r>
                        <a:rPr lang="en-IN" sz="1300" u="none" strike="noStrike" dirty="0">
                          <a:effectLst/>
                        </a:rPr>
                        <a:t> </a:t>
                      </a:r>
                      <a:r>
                        <a:rPr lang="en-IN" sz="1300" u="none" strike="noStrike" dirty="0" err="1">
                          <a:effectLst/>
                        </a:rPr>
                        <a:t>Potnis</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58.37</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23</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tc>
                  <a:txBody>
                    <a:bodyPr/>
                    <a:lstStyle/>
                    <a:p>
                      <a:pPr algn="ctr" fontAlgn="b"/>
                      <a:r>
                        <a:rPr lang="en-IN" sz="1300" u="none" strike="noStrike">
                          <a:effectLst/>
                        </a:rPr>
                        <a:t>51.65</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25</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extLst>
                  <a:ext uri="{0D108BD9-81ED-4DB2-BD59-A6C34878D82A}">
                    <a16:rowId xmlns:a16="http://schemas.microsoft.com/office/drawing/2014/main" val="2159502565"/>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Sadanand</a:t>
                      </a:r>
                      <a:r>
                        <a:rPr lang="en-IN" sz="1300" u="none" strike="noStrike" dirty="0" smtClean="0">
                          <a:effectLst/>
                        </a:rPr>
                        <a:t> </a:t>
                      </a:r>
                      <a:r>
                        <a:rPr lang="en-IN" sz="1300" u="none" strike="noStrike" dirty="0">
                          <a:effectLst/>
                        </a:rPr>
                        <a:t>Shankar </a:t>
                      </a:r>
                      <a:r>
                        <a:rPr lang="en-IN" sz="1300" u="none" strike="noStrike" dirty="0" err="1">
                          <a:effectLst/>
                        </a:rPr>
                        <a:t>Sarvankar</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66.38</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14</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dirty="0">
                          <a:effectLst/>
                        </a:rPr>
                        <a:t>51.41</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26</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extLst>
                  <a:ext uri="{0D108BD9-81ED-4DB2-BD59-A6C34878D82A}">
                    <a16:rowId xmlns:a16="http://schemas.microsoft.com/office/drawing/2014/main" val="1668309050"/>
                  </a:ext>
                </a:extLst>
              </a:tr>
              <a:tr h="183776">
                <a:tc>
                  <a:txBody>
                    <a:bodyPr/>
                    <a:lstStyle/>
                    <a:p>
                      <a:pPr algn="ctr" fontAlgn="b"/>
                      <a:r>
                        <a:rPr lang="en-IN" sz="1300" u="none" strike="noStrike">
                          <a:effectLst/>
                        </a:rPr>
                        <a:t>AIMIM</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Waris</a:t>
                      </a:r>
                      <a:r>
                        <a:rPr lang="en-IN" sz="1300" u="none" strike="noStrike" dirty="0" smtClean="0">
                          <a:effectLst/>
                        </a:rPr>
                        <a:t> </a:t>
                      </a:r>
                      <a:r>
                        <a:rPr lang="en-IN" sz="1300" u="none" strike="noStrike" dirty="0">
                          <a:effectLst/>
                        </a:rPr>
                        <a:t>Yusuf </a:t>
                      </a:r>
                      <a:r>
                        <a:rPr lang="en-IN" sz="1300" u="none" strike="noStrike" dirty="0" err="1">
                          <a:effectLst/>
                        </a:rPr>
                        <a:t>Pathan</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57.71</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25</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tc>
                  <a:txBody>
                    <a:bodyPr/>
                    <a:lstStyle/>
                    <a:p>
                      <a:pPr algn="ctr" fontAlgn="b"/>
                      <a:r>
                        <a:rPr lang="en-IN" sz="1300" u="none" strike="noStrike" dirty="0">
                          <a:effectLst/>
                        </a:rPr>
                        <a:t>51.24</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27</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extLst>
                  <a:ext uri="{0D108BD9-81ED-4DB2-BD59-A6C34878D82A}">
                    <a16:rowId xmlns:a16="http://schemas.microsoft.com/office/drawing/2014/main" val="3048871388"/>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Ramesh </a:t>
                      </a:r>
                      <a:r>
                        <a:rPr lang="en-IN" sz="1300" u="none" strike="noStrike" dirty="0" err="1">
                          <a:effectLst/>
                        </a:rPr>
                        <a:t>Kondiram</a:t>
                      </a:r>
                      <a:r>
                        <a:rPr lang="en-IN" sz="1300" u="none" strike="noStrike" dirty="0">
                          <a:effectLst/>
                        </a:rPr>
                        <a:t> Latke</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54.39</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29</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tc>
                  <a:txBody>
                    <a:bodyPr/>
                    <a:lstStyle/>
                    <a:p>
                      <a:pPr algn="ctr" fontAlgn="b"/>
                      <a:r>
                        <a:rPr lang="en-IN" sz="1300" u="none" strike="noStrike" dirty="0">
                          <a:effectLst/>
                        </a:rPr>
                        <a:t>48.11</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28</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extLst>
                  <a:ext uri="{0D108BD9-81ED-4DB2-BD59-A6C34878D82A}">
                    <a16:rowId xmlns:a16="http://schemas.microsoft.com/office/drawing/2014/main" val="3401229654"/>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Ashok </a:t>
                      </a:r>
                      <a:r>
                        <a:rPr lang="en-IN" sz="1300" u="none" strike="noStrike" dirty="0" err="1">
                          <a:effectLst/>
                        </a:rPr>
                        <a:t>Dharmaraj</a:t>
                      </a:r>
                      <a:r>
                        <a:rPr lang="en-IN" sz="1300" u="none" strike="noStrike" dirty="0">
                          <a:effectLst/>
                        </a:rPr>
                        <a:t> </a:t>
                      </a:r>
                      <a:r>
                        <a:rPr lang="en-IN" sz="1300" u="none" strike="noStrike" dirty="0" err="1">
                          <a:effectLst/>
                        </a:rPr>
                        <a:t>Patil</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60.85</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18</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a:effectLst/>
                        </a:rPr>
                        <a:t>46.50</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29</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extLst>
                  <a:ext uri="{0D108BD9-81ED-4DB2-BD59-A6C34878D82A}">
                    <a16:rowId xmlns:a16="http://schemas.microsoft.com/office/drawing/2014/main" val="1457537275"/>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Selvan</a:t>
                      </a:r>
                      <a:r>
                        <a:rPr lang="en-IN" sz="1300" u="none" strike="noStrike" dirty="0" smtClean="0">
                          <a:effectLst/>
                        </a:rPr>
                        <a:t> </a:t>
                      </a:r>
                      <a:r>
                        <a:rPr lang="en-IN" sz="1300" u="none" strike="noStrike" dirty="0">
                          <a:effectLst/>
                        </a:rPr>
                        <a:t>R. Tamil</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57.21</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26</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tc>
                  <a:txBody>
                    <a:bodyPr/>
                    <a:lstStyle/>
                    <a:p>
                      <a:pPr algn="ctr" fontAlgn="b"/>
                      <a:r>
                        <a:rPr lang="en-IN" sz="1300" u="none" strike="noStrike">
                          <a:effectLst/>
                        </a:rPr>
                        <a:t>46.18</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30</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extLst>
                  <a:ext uri="{0D108BD9-81ED-4DB2-BD59-A6C34878D82A}">
                    <a16:rowId xmlns:a16="http://schemas.microsoft.com/office/drawing/2014/main" val="1596869891"/>
                  </a:ext>
                </a:extLst>
              </a:tr>
              <a:tr h="183776">
                <a:tc>
                  <a:txBody>
                    <a:bodyPr/>
                    <a:lstStyle/>
                    <a:p>
                      <a:pPr algn="ctr" fontAlgn="b"/>
                      <a:r>
                        <a:rPr lang="en-IN" sz="1300" u="none" strike="noStrike">
                          <a:effectLst/>
                        </a:rPr>
                        <a:t>SS</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Tukaram</a:t>
                      </a:r>
                      <a:r>
                        <a:rPr lang="en-IN" sz="1300" u="none" strike="noStrike" dirty="0" smtClean="0">
                          <a:effectLst/>
                        </a:rPr>
                        <a:t> </a:t>
                      </a:r>
                      <a:r>
                        <a:rPr lang="en-IN" sz="1300" u="none" strike="noStrike" dirty="0" err="1">
                          <a:effectLst/>
                        </a:rPr>
                        <a:t>Ramkrishna</a:t>
                      </a:r>
                      <a:r>
                        <a:rPr lang="en-IN" sz="1300" u="none" strike="noStrike" dirty="0">
                          <a:effectLst/>
                        </a:rPr>
                        <a:t> Kate</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59.70</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20</a:t>
                      </a:r>
                      <a:endParaRPr lang="en-IN" sz="13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ctr" fontAlgn="b"/>
                      <a:r>
                        <a:rPr lang="en-IN" sz="1300" u="none" strike="noStrike">
                          <a:effectLst/>
                        </a:rPr>
                        <a:t>44.70</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31</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extLst>
                  <a:ext uri="{0D108BD9-81ED-4DB2-BD59-A6C34878D82A}">
                    <a16:rowId xmlns:a16="http://schemas.microsoft.com/office/drawing/2014/main" val="884195932"/>
                  </a:ext>
                </a:extLst>
              </a:tr>
              <a:tr h="183776">
                <a:tc>
                  <a:txBody>
                    <a:bodyPr/>
                    <a:lstStyle/>
                    <a:p>
                      <a:pPr algn="ctr" fontAlgn="b"/>
                      <a:r>
                        <a:rPr lang="en-IN" sz="1300" u="none" strike="noStrike">
                          <a:effectLst/>
                        </a:rPr>
                        <a:t>BJP</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IN" sz="1300" u="none" strike="noStrike" dirty="0" smtClean="0">
                          <a:effectLst/>
                        </a:rPr>
                        <a:t> </a:t>
                      </a:r>
                      <a:r>
                        <a:rPr lang="en-IN" sz="1300" u="none" strike="noStrike" dirty="0" err="1" smtClean="0">
                          <a:effectLst/>
                        </a:rPr>
                        <a:t>Ramchandra</a:t>
                      </a:r>
                      <a:r>
                        <a:rPr lang="en-IN" sz="1300" u="none" strike="noStrike" dirty="0" smtClean="0">
                          <a:effectLst/>
                        </a:rPr>
                        <a:t> </a:t>
                      </a:r>
                      <a:r>
                        <a:rPr lang="en-IN" sz="1300" u="none" strike="noStrike" dirty="0" err="1">
                          <a:effectLst/>
                        </a:rPr>
                        <a:t>Shivaji</a:t>
                      </a:r>
                      <a:r>
                        <a:rPr lang="en-IN" sz="1300" u="none" strike="noStrike" dirty="0">
                          <a:effectLst/>
                        </a:rPr>
                        <a:t> </a:t>
                      </a:r>
                      <a:r>
                        <a:rPr lang="en-IN" sz="1300" u="none" strike="noStrike" dirty="0" err="1">
                          <a:effectLst/>
                        </a:rPr>
                        <a:t>Kadam</a:t>
                      </a:r>
                      <a:endParaRPr lang="en-IN" sz="13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a:effectLst/>
                        </a:rPr>
                        <a:t>49.55</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31</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tc>
                  <a:txBody>
                    <a:bodyPr/>
                    <a:lstStyle/>
                    <a:p>
                      <a:pPr algn="ctr" fontAlgn="b"/>
                      <a:r>
                        <a:rPr lang="en-IN" sz="1300" u="none" strike="noStrike">
                          <a:effectLst/>
                        </a:rPr>
                        <a:t>41.96</a:t>
                      </a:r>
                      <a:endParaRPr lang="en-IN" sz="13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IN" sz="1300" u="none" strike="noStrike" dirty="0">
                          <a:effectLst/>
                        </a:rPr>
                        <a:t>32</a:t>
                      </a:r>
                      <a:endParaRPr lang="en-IN" sz="1300" b="0" i="0" u="none" strike="noStrike" dirty="0">
                        <a:solidFill>
                          <a:srgbClr val="000000"/>
                        </a:solidFill>
                        <a:effectLst/>
                        <a:latin typeface="Calibri" panose="020F0502020204030204" pitchFamily="34" charset="0"/>
                      </a:endParaRPr>
                    </a:p>
                  </a:txBody>
                  <a:tcPr marL="0" marR="0" marT="0" marB="0" anchor="b">
                    <a:solidFill>
                      <a:srgbClr val="FF5050"/>
                    </a:solidFill>
                  </a:tcPr>
                </a:tc>
                <a:extLst>
                  <a:ext uri="{0D108BD9-81ED-4DB2-BD59-A6C34878D82A}">
                    <a16:rowId xmlns:a16="http://schemas.microsoft.com/office/drawing/2014/main" val="2830416918"/>
                  </a:ext>
                </a:extLst>
              </a:tr>
            </a:tbl>
          </a:graphicData>
        </a:graphic>
      </p:graphicFrame>
    </p:spTree>
    <p:extLst>
      <p:ext uri="{BB962C8B-B14F-4D97-AF65-F5344CB8AC3E}">
        <p14:creationId xmlns:p14="http://schemas.microsoft.com/office/powerpoint/2010/main" val="989988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152400"/>
            <a:ext cx="8229600" cy="1447800"/>
          </a:xfrm>
        </p:spPr>
        <p:txBody>
          <a:bodyPr>
            <a:normAutofit fontScale="90000"/>
          </a:bodyPr>
          <a:lstStyle/>
          <a:p>
            <a:pPr algn="ctr" eaLnBrk="1" hangingPunct="1">
              <a:defRPr/>
            </a:pPr>
            <a:r>
              <a:rPr lang="en-US" sz="2600" b="1" dirty="0" smtClean="0"/>
              <a:t/>
            </a:r>
            <a:br>
              <a:rPr lang="en-US" sz="2600" b="1" dirty="0" smtClean="0"/>
            </a:br>
            <a:r>
              <a:rPr lang="en-US" sz="2600" b="1" dirty="0" smtClean="0"/>
              <a:t/>
            </a:r>
            <a:br>
              <a:rPr lang="en-US" sz="2600" b="1" dirty="0" smtClean="0"/>
            </a:br>
            <a:r>
              <a:rPr lang="en-US" sz="2600" b="1" dirty="0" smtClean="0">
                <a:latin typeface="Bookman Old Style" pitchFamily="18" charset="0"/>
              </a:rPr>
              <a:t>MLAs with criminal cases as per </a:t>
            </a:r>
            <a:br>
              <a:rPr lang="en-US" sz="2600" b="1" dirty="0" smtClean="0">
                <a:latin typeface="Bookman Old Style" pitchFamily="18" charset="0"/>
              </a:rPr>
            </a:br>
            <a:r>
              <a:rPr lang="en-US" sz="2600" b="1" dirty="0" smtClean="0">
                <a:latin typeface="Bookman Old Style" pitchFamily="18" charset="0"/>
              </a:rPr>
              <a:t>Representative of People’s Act 1951</a:t>
            </a:r>
          </a:p>
        </p:txBody>
      </p:sp>
      <p:sp>
        <p:nvSpPr>
          <p:cNvPr id="15363" name="Content Placeholder 4"/>
          <p:cNvSpPr>
            <a:spLocks noGrp="1"/>
          </p:cNvSpPr>
          <p:nvPr>
            <p:ph sz="quarter" idx="1"/>
          </p:nvPr>
        </p:nvSpPr>
        <p:spPr>
          <a:xfrm>
            <a:off x="527676" y="1752600"/>
            <a:ext cx="7936248" cy="3505200"/>
          </a:xfrm>
        </p:spPr>
        <p:txBody>
          <a:bodyPr anchor="ctr">
            <a:normAutofit/>
          </a:bodyPr>
          <a:lstStyle/>
          <a:p>
            <a:pPr algn="just">
              <a:lnSpc>
                <a:spcPct val="150000"/>
              </a:lnSpc>
              <a:buFont typeface="Wingdings" pitchFamily="2" charset="2"/>
              <a:buChar char="Ø"/>
              <a:defRPr/>
            </a:pPr>
            <a:r>
              <a:rPr lang="en-IN" sz="2400" dirty="0" smtClean="0"/>
              <a:t>50% </a:t>
            </a:r>
            <a:r>
              <a:rPr lang="en-IN" sz="2400" dirty="0"/>
              <a:t>MLAs have criminal cases</a:t>
            </a:r>
            <a:r>
              <a:rPr lang="en-IN" sz="2400" dirty="0" smtClean="0"/>
              <a:t>.</a:t>
            </a:r>
          </a:p>
          <a:p>
            <a:pPr marL="0" indent="0" algn="just">
              <a:buNone/>
              <a:defRPr/>
            </a:pPr>
            <a:endParaRPr lang="en-US" sz="1200" dirty="0" smtClean="0">
              <a:ea typeface="ＭＳ Ｐゴシック"/>
              <a:cs typeface="ＭＳ Ｐゴシック"/>
            </a:endParaRPr>
          </a:p>
          <a:p>
            <a:pPr algn="just" eaLnBrk="1" hangingPunct="1">
              <a:lnSpc>
                <a:spcPct val="150000"/>
              </a:lnSpc>
              <a:buFont typeface="Wingdings" pitchFamily="2" charset="2"/>
              <a:buChar char="Ø"/>
              <a:defRPr/>
            </a:pPr>
            <a:r>
              <a:rPr lang="en-US" sz="2400" dirty="0" smtClean="0">
                <a:ea typeface="ＭＳ Ｐゴシック"/>
                <a:cs typeface="ＭＳ Ｐゴシック"/>
              </a:rPr>
              <a:t>18 MLAs out of 36 have criminal cases (FIRs) registered against them and of the 18 MLAs, 12 have charge sheets filed against.</a:t>
            </a:r>
          </a:p>
        </p:txBody>
      </p:sp>
      <p:sp>
        <p:nvSpPr>
          <p:cNvPr id="2458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8CD788CB-66A1-4F83-8CD7-86B2F5C55AA9}" type="slidenum">
              <a:rPr lang="en-US" smtClean="0">
                <a:solidFill>
                  <a:schemeClr val="tx2"/>
                </a:solidFill>
              </a:rPr>
              <a:pPr eaLnBrk="1" hangingPunct="1"/>
              <a:t>13</a:t>
            </a:fld>
            <a:endParaRPr lang="en-US" smtClean="0">
              <a:solidFill>
                <a:schemeClr val="tx2"/>
              </a:solidFill>
            </a:endParaRPr>
          </a:p>
        </p:txBody>
      </p:sp>
      <p:pic>
        <p:nvPicPr>
          <p:cNvPr id="6" name="Picture 6" descr="\\Backupserver\d drive\official_backup_priyanka\Admin\logo\praja new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55508" y="5426075"/>
            <a:ext cx="7708416" cy="381000"/>
          </a:xfrm>
          <a:prstGeom prst="rect">
            <a:avLst/>
          </a:prstGeom>
          <a:ln w="15875">
            <a:noFill/>
          </a:ln>
        </p:spPr>
        <p:style>
          <a:lnRef idx="2">
            <a:schemeClr val="dk1"/>
          </a:lnRef>
          <a:fillRef idx="1">
            <a:schemeClr val="lt1"/>
          </a:fillRef>
          <a:effectRef idx="0">
            <a:schemeClr val="dk1"/>
          </a:effectRef>
          <a:fontRef idx="minor">
            <a:schemeClr val="dk1"/>
          </a:fontRef>
        </p:style>
        <p:txBody>
          <a:bodyPr rtlCol="0" anchor="ctr"/>
          <a:lstStyle/>
          <a:p>
            <a:r>
              <a:rPr lang="en-IN" sz="1200" b="1" dirty="0" smtClean="0"/>
              <a:t>Note:  </a:t>
            </a:r>
            <a:r>
              <a:rPr lang="en-IN" sz="1200" dirty="0" smtClean="0"/>
              <a:t>This data includes all four designated ministers along with 32 MLAs. </a:t>
            </a:r>
            <a:endParaRPr lang="en-IN" sz="1200" dirty="0"/>
          </a:p>
        </p:txBody>
      </p:sp>
    </p:spTree>
    <p:extLst>
      <p:ext uri="{BB962C8B-B14F-4D97-AF65-F5344CB8AC3E}">
        <p14:creationId xmlns:p14="http://schemas.microsoft.com/office/powerpoint/2010/main" val="2410946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pic>
        <p:nvPicPr>
          <p:cNvPr id="3" name="Picture 2"/>
          <p:cNvPicPr>
            <a:picLocks noChangeAspect="1"/>
          </p:cNvPicPr>
          <p:nvPr/>
        </p:nvPicPr>
        <p:blipFill rotWithShape="1">
          <a:blip r:embed="rId3"/>
          <a:srcRect l="20000" t="15333" r="31000" b="20667"/>
          <a:stretch/>
        </p:blipFill>
        <p:spPr>
          <a:xfrm>
            <a:off x="914400" y="533400"/>
            <a:ext cx="7467600" cy="5486400"/>
          </a:xfrm>
          <a:prstGeom prst="rect">
            <a:avLst/>
          </a:prstGeom>
          <a:ln w="15875">
            <a:solidFill>
              <a:schemeClr val="tx1"/>
            </a:solidFill>
          </a:ln>
        </p:spPr>
      </p:pic>
    </p:spTree>
    <p:extLst>
      <p:ext uri="{BB962C8B-B14F-4D97-AF65-F5344CB8AC3E}">
        <p14:creationId xmlns:p14="http://schemas.microsoft.com/office/powerpoint/2010/main" val="1372802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pic>
        <p:nvPicPr>
          <p:cNvPr id="3" name="Picture 2"/>
          <p:cNvPicPr>
            <a:picLocks noChangeAspect="1"/>
          </p:cNvPicPr>
          <p:nvPr/>
        </p:nvPicPr>
        <p:blipFill rotWithShape="1">
          <a:blip r:embed="rId3"/>
          <a:srcRect l="18001" t="16223" r="30999" b="30444"/>
          <a:stretch/>
        </p:blipFill>
        <p:spPr>
          <a:xfrm>
            <a:off x="533400" y="609600"/>
            <a:ext cx="8031480" cy="4724400"/>
          </a:xfrm>
          <a:prstGeom prst="rect">
            <a:avLst/>
          </a:prstGeom>
          <a:ln w="15875">
            <a:solidFill>
              <a:schemeClr val="tx1"/>
            </a:solidFill>
          </a:ln>
        </p:spPr>
      </p:pic>
      <p:sp>
        <p:nvSpPr>
          <p:cNvPr id="4" name="Rectangle 3"/>
          <p:cNvSpPr/>
          <p:nvPr/>
        </p:nvSpPr>
        <p:spPr>
          <a:xfrm>
            <a:off x="533400" y="5585444"/>
            <a:ext cx="8031480" cy="461665"/>
          </a:xfrm>
          <a:prstGeom prst="rect">
            <a:avLst/>
          </a:prstGeom>
        </p:spPr>
        <p:txBody>
          <a:bodyPr wrap="square">
            <a:spAutoFit/>
          </a:bodyPr>
          <a:lstStyle/>
          <a:p>
            <a:pPr algn="just"/>
            <a:r>
              <a:rPr lang="en-IN" sz="1200" b="1" dirty="0"/>
              <a:t>Note: </a:t>
            </a:r>
            <a:r>
              <a:rPr lang="en-IN" sz="1200" dirty="0"/>
              <a:t>This year, we have changed the methodology for assigning weightages for questions. We have combined </a:t>
            </a:r>
            <a:r>
              <a:rPr lang="en-IN" sz="1200" dirty="0" smtClean="0"/>
              <a:t>the weightages </a:t>
            </a:r>
            <a:r>
              <a:rPr lang="en-IN" sz="1200" dirty="0"/>
              <a:t>given for the importance of the issue with its classification under the seventh schedule of the constitution.</a:t>
            </a:r>
          </a:p>
        </p:txBody>
      </p:sp>
    </p:spTree>
    <p:extLst>
      <p:ext uri="{BB962C8B-B14F-4D97-AF65-F5344CB8AC3E}">
        <p14:creationId xmlns:p14="http://schemas.microsoft.com/office/powerpoint/2010/main" val="408694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pic>
        <p:nvPicPr>
          <p:cNvPr id="3" name="Picture 2"/>
          <p:cNvPicPr>
            <a:picLocks noChangeAspect="1"/>
          </p:cNvPicPr>
          <p:nvPr/>
        </p:nvPicPr>
        <p:blipFill rotWithShape="1">
          <a:blip r:embed="rId3"/>
          <a:srcRect l="18500" t="18888" r="31500" b="24223"/>
          <a:stretch/>
        </p:blipFill>
        <p:spPr>
          <a:xfrm>
            <a:off x="609600" y="685800"/>
            <a:ext cx="7924800" cy="5071872"/>
          </a:xfrm>
          <a:prstGeom prst="rect">
            <a:avLst/>
          </a:prstGeom>
          <a:ln w="15875">
            <a:solidFill>
              <a:schemeClr val="tx1"/>
            </a:solidFill>
          </a:ln>
        </p:spPr>
      </p:pic>
    </p:spTree>
    <p:extLst>
      <p:ext uri="{BB962C8B-B14F-4D97-AF65-F5344CB8AC3E}">
        <p14:creationId xmlns:p14="http://schemas.microsoft.com/office/powerpoint/2010/main" val="859200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4" name="Picture 3"/>
          <p:cNvPicPr>
            <a:picLocks noChangeAspect="1"/>
          </p:cNvPicPr>
          <p:nvPr/>
        </p:nvPicPr>
        <p:blipFill rotWithShape="1">
          <a:blip r:embed="rId3"/>
          <a:srcRect l="19000" t="17111" r="32500" b="26889"/>
          <a:stretch/>
        </p:blipFill>
        <p:spPr>
          <a:xfrm>
            <a:off x="685800" y="457200"/>
            <a:ext cx="7743371" cy="5029200"/>
          </a:xfrm>
          <a:prstGeom prst="rect">
            <a:avLst/>
          </a:prstGeom>
          <a:ln w="15875">
            <a:solidFill>
              <a:schemeClr val="tx1"/>
            </a:solidFill>
          </a:ln>
        </p:spPr>
      </p:pic>
      <p:sp>
        <p:nvSpPr>
          <p:cNvPr id="5" name="Rectangle 4"/>
          <p:cNvSpPr/>
          <p:nvPr/>
        </p:nvSpPr>
        <p:spPr>
          <a:xfrm>
            <a:off x="685799" y="5690542"/>
            <a:ext cx="7743371" cy="461665"/>
          </a:xfrm>
          <a:prstGeom prst="rect">
            <a:avLst/>
          </a:prstGeom>
        </p:spPr>
        <p:txBody>
          <a:bodyPr wrap="square">
            <a:spAutoFit/>
          </a:bodyPr>
          <a:lstStyle/>
          <a:p>
            <a:r>
              <a:rPr lang="en-IN" sz="1200" b="1" dirty="0"/>
              <a:t>Note: </a:t>
            </a:r>
            <a:r>
              <a:rPr lang="en-IN" sz="1200" dirty="0"/>
              <a:t>(*) While we evaluated the performance of 12 Shiv </a:t>
            </a:r>
            <a:r>
              <a:rPr lang="en-IN" sz="1200" dirty="0" err="1"/>
              <a:t>Sena</a:t>
            </a:r>
            <a:r>
              <a:rPr lang="en-IN" sz="1200" dirty="0"/>
              <a:t> MLAs in 2016, but this year </a:t>
            </a:r>
            <a:r>
              <a:rPr lang="en-IN" sz="1200" dirty="0" smtClean="0"/>
              <a:t>we have evaluated </a:t>
            </a:r>
            <a:r>
              <a:rPr lang="en-IN" sz="1200" dirty="0"/>
              <a:t>the performance of 13 Shiv </a:t>
            </a:r>
            <a:r>
              <a:rPr lang="en-IN" sz="1200" dirty="0" err="1"/>
              <a:t>Sena</a:t>
            </a:r>
            <a:r>
              <a:rPr lang="en-IN" sz="1200" dirty="0"/>
              <a:t> MLAs, because one MLA was newly elected in April 2015.</a:t>
            </a:r>
          </a:p>
        </p:txBody>
      </p:sp>
    </p:spTree>
    <p:extLst>
      <p:ext uri="{BB962C8B-B14F-4D97-AF65-F5344CB8AC3E}">
        <p14:creationId xmlns:p14="http://schemas.microsoft.com/office/powerpoint/2010/main" val="3072935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pic>
        <p:nvPicPr>
          <p:cNvPr id="3" name="Picture 2"/>
          <p:cNvPicPr>
            <a:picLocks noChangeAspect="1"/>
          </p:cNvPicPr>
          <p:nvPr/>
        </p:nvPicPr>
        <p:blipFill rotWithShape="1">
          <a:blip r:embed="rId3"/>
          <a:srcRect l="17499" t="15333" r="30001" b="24222"/>
          <a:stretch/>
        </p:blipFill>
        <p:spPr>
          <a:xfrm>
            <a:off x="304800" y="304800"/>
            <a:ext cx="8471647" cy="5486400"/>
          </a:xfrm>
          <a:prstGeom prst="rect">
            <a:avLst/>
          </a:prstGeom>
          <a:ln w="15875">
            <a:solidFill>
              <a:schemeClr val="tx1"/>
            </a:solidFill>
          </a:ln>
        </p:spPr>
      </p:pic>
      <p:sp>
        <p:nvSpPr>
          <p:cNvPr id="4" name="Rectangle 3"/>
          <p:cNvSpPr/>
          <p:nvPr/>
        </p:nvSpPr>
        <p:spPr>
          <a:xfrm>
            <a:off x="228600" y="5901942"/>
            <a:ext cx="8458200" cy="276999"/>
          </a:xfrm>
          <a:prstGeom prst="rect">
            <a:avLst/>
          </a:prstGeom>
        </p:spPr>
        <p:txBody>
          <a:bodyPr wrap="square">
            <a:spAutoFit/>
          </a:bodyPr>
          <a:lstStyle/>
          <a:p>
            <a:r>
              <a:rPr lang="en-IN" sz="1200" b="1" dirty="0"/>
              <a:t>Note: </a:t>
            </a:r>
            <a:r>
              <a:rPr lang="en-IN" sz="1200" dirty="0"/>
              <a:t>Scores for the corresponding year (2012) in the last term have been given for comparison with </a:t>
            </a:r>
            <a:r>
              <a:rPr lang="en-IN" sz="1200" dirty="0" smtClean="0"/>
              <a:t>the current </a:t>
            </a:r>
            <a:r>
              <a:rPr lang="en-IN" sz="1200" dirty="0"/>
              <a:t>year (2017).</a:t>
            </a:r>
          </a:p>
        </p:txBody>
      </p:sp>
    </p:spTree>
    <p:extLst>
      <p:ext uri="{BB962C8B-B14F-4D97-AF65-F5344CB8AC3E}">
        <p14:creationId xmlns:p14="http://schemas.microsoft.com/office/powerpoint/2010/main" val="757931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9801C71C-42AC-4D09-8FD4-02476EDE92F4}" type="slidenum">
              <a:rPr lang="en-US" smtClean="0">
                <a:solidFill>
                  <a:schemeClr val="tx2"/>
                </a:solidFill>
              </a:rPr>
              <a:pPr eaLnBrk="1" hangingPunct="1"/>
              <a:t>19</a:t>
            </a:fld>
            <a:endParaRPr lang="en-US" smtClean="0">
              <a:solidFill>
                <a:schemeClr val="tx2"/>
              </a:solidFill>
            </a:endParaRPr>
          </a:p>
        </p:txBody>
      </p:sp>
      <p:sp>
        <p:nvSpPr>
          <p:cNvPr id="24579" name="Title 1"/>
          <p:cNvSpPr>
            <a:spLocks noGrp="1"/>
          </p:cNvSpPr>
          <p:nvPr>
            <p:ph type="title"/>
          </p:nvPr>
        </p:nvSpPr>
        <p:spPr>
          <a:xfrm>
            <a:off x="457200" y="2438400"/>
            <a:ext cx="8229600" cy="990600"/>
          </a:xfrm>
        </p:spPr>
        <p:txBody>
          <a:bodyPr/>
          <a:lstStyle/>
          <a:p>
            <a:pPr algn="ctr"/>
            <a:r>
              <a:rPr lang="en-US" sz="4000" b="1" dirty="0" smtClean="0"/>
              <a:t>THANK YOU!!!</a:t>
            </a:r>
          </a:p>
        </p:txBody>
      </p:sp>
    </p:spTree>
    <p:extLst>
      <p:ext uri="{BB962C8B-B14F-4D97-AF65-F5344CB8AC3E}">
        <p14:creationId xmlns:p14="http://schemas.microsoft.com/office/powerpoint/2010/main" val="688542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066800" y="925878"/>
            <a:ext cx="7162800" cy="5017722"/>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6382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00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1143000"/>
          </a:xfrm>
        </p:spPr>
        <p:txBody>
          <a:bodyPr>
            <a:normAutofit fontScale="90000"/>
          </a:bodyPr>
          <a:lstStyle/>
          <a:p>
            <a:r>
              <a:rPr lang="en-US" sz="2800" b="1" dirty="0" smtClean="0">
                <a:latin typeface="Bookman Old Style" pitchFamily="18" charset="0"/>
              </a:rPr>
              <a:t>NO. OF QUESTIONS ASKED PERTAINING TO THE PERIOD IN PRAJA’S REPORT CARDS OF THE CORRESPONDING YEARS</a:t>
            </a:r>
            <a:endParaRPr lang="en-US" sz="2800" dirty="0">
              <a:latin typeface="Bookman Old Style" pitchFamily="18" charset="0"/>
            </a:endParaRPr>
          </a:p>
        </p:txBody>
      </p:sp>
      <p:sp>
        <p:nvSpPr>
          <p:cNvPr id="3" name="TextBox 2"/>
          <p:cNvSpPr txBox="1"/>
          <p:nvPr/>
        </p:nvSpPr>
        <p:spPr>
          <a:xfrm>
            <a:off x="1219200" y="6172200"/>
            <a:ext cx="7010400" cy="307777"/>
          </a:xfrm>
          <a:prstGeom prst="rect">
            <a:avLst/>
          </a:prstGeom>
          <a:noFill/>
        </p:spPr>
        <p:txBody>
          <a:bodyPr wrap="square" rtlCol="0">
            <a:spAutoFit/>
          </a:bodyPr>
          <a:lstStyle/>
          <a:p>
            <a:pPr algn="ctr"/>
            <a:r>
              <a:rPr lang="en-IN" sz="1400" i="1" dirty="0" smtClean="0"/>
              <a:t>In each year three sessions were taken, while in 2014 four sessions were taken</a:t>
            </a:r>
            <a:endParaRPr lang="en-IN" sz="1400" i="1" dirty="0"/>
          </a:p>
        </p:txBody>
      </p:sp>
      <p:pic>
        <p:nvPicPr>
          <p:cNvPr id="2" name="Picture 1"/>
          <p:cNvPicPr>
            <a:picLocks noChangeAspect="1"/>
          </p:cNvPicPr>
          <p:nvPr/>
        </p:nvPicPr>
        <p:blipFill>
          <a:blip r:embed="rId3"/>
          <a:stretch>
            <a:fillRect/>
          </a:stretch>
        </p:blipFill>
        <p:spPr>
          <a:xfrm>
            <a:off x="1233912" y="1620372"/>
            <a:ext cx="6868866" cy="4310329"/>
          </a:xfrm>
          <a:prstGeom prst="rect">
            <a:avLst/>
          </a:prstGeom>
          <a:ln w="12700">
            <a:solidFill>
              <a:schemeClr val="tx1"/>
            </a:solidFill>
          </a:ln>
        </p:spPr>
      </p:pic>
    </p:spTree>
    <p:extLst>
      <p:ext uri="{BB962C8B-B14F-4D97-AF65-F5344CB8AC3E}">
        <p14:creationId xmlns:p14="http://schemas.microsoft.com/office/powerpoint/2010/main" val="303228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pic>
        <p:nvPicPr>
          <p:cNvPr id="3" name="Picture 2"/>
          <p:cNvPicPr>
            <a:picLocks noChangeAspect="1"/>
          </p:cNvPicPr>
          <p:nvPr/>
        </p:nvPicPr>
        <p:blipFill rotWithShape="1">
          <a:blip r:embed="rId3"/>
          <a:srcRect l="16999" t="12667" r="29001" b="23333"/>
          <a:stretch/>
        </p:blipFill>
        <p:spPr>
          <a:xfrm>
            <a:off x="533400" y="304800"/>
            <a:ext cx="8001000" cy="5334000"/>
          </a:xfrm>
          <a:prstGeom prst="rect">
            <a:avLst/>
          </a:prstGeom>
          <a:ln w="15875">
            <a:solidFill>
              <a:schemeClr val="tx1"/>
            </a:solidFill>
          </a:ln>
        </p:spPr>
      </p:pic>
      <p:sp>
        <p:nvSpPr>
          <p:cNvPr id="4" name="Rectangle 3"/>
          <p:cNvSpPr/>
          <p:nvPr/>
        </p:nvSpPr>
        <p:spPr>
          <a:xfrm>
            <a:off x="520700" y="5798403"/>
            <a:ext cx="8166100" cy="830997"/>
          </a:xfrm>
          <a:prstGeom prst="rect">
            <a:avLst/>
          </a:prstGeom>
        </p:spPr>
        <p:txBody>
          <a:bodyPr wrap="square">
            <a:spAutoFit/>
          </a:bodyPr>
          <a:lstStyle/>
          <a:p>
            <a:pPr algn="just"/>
            <a:r>
              <a:rPr lang="en-IN" sz="1200" b="1" dirty="0"/>
              <a:t>Note: </a:t>
            </a:r>
            <a:r>
              <a:rPr lang="en-IN" sz="1200" dirty="0" smtClean="0"/>
              <a:t>1) Scores </a:t>
            </a:r>
            <a:r>
              <a:rPr lang="en-IN" sz="1200" dirty="0"/>
              <a:t>for the corresponding year (2012) in the last term have been given for comparison </a:t>
            </a:r>
            <a:r>
              <a:rPr lang="en-IN" sz="1200" dirty="0" smtClean="0"/>
              <a:t>with the </a:t>
            </a:r>
            <a:r>
              <a:rPr lang="en-IN" sz="1200" dirty="0"/>
              <a:t>current year (2017</a:t>
            </a:r>
            <a:r>
              <a:rPr lang="en-IN" sz="1200" dirty="0" smtClean="0"/>
              <a:t>).</a:t>
            </a:r>
          </a:p>
          <a:p>
            <a:pPr algn="just"/>
            <a:r>
              <a:rPr lang="en-IN" sz="1200" dirty="0" smtClean="0"/>
              <a:t>2) This </a:t>
            </a:r>
            <a:r>
              <a:rPr lang="en-IN" sz="1200" dirty="0"/>
              <a:t>year, we have changed the methodology for assigning weightages for questions. We have combined the weightages given for the importance of the issue with its classification under the seventh schedule of the constitution.</a:t>
            </a:r>
          </a:p>
          <a:p>
            <a:endParaRPr lang="en-IN" sz="1200" dirty="0"/>
          </a:p>
        </p:txBody>
      </p:sp>
    </p:spTree>
    <p:extLst>
      <p:ext uri="{BB962C8B-B14F-4D97-AF65-F5344CB8AC3E}">
        <p14:creationId xmlns:p14="http://schemas.microsoft.com/office/powerpoint/2010/main" val="1683115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ookman Old Style" pitchFamily="18" charset="0"/>
              </a:rPr>
              <a:t>PERCEIVED CORRUPTION &amp; </a:t>
            </a:r>
            <a:r>
              <a:rPr lang="en-US" sz="2800" b="1" dirty="0">
                <a:latin typeface="Bookman Old Style" pitchFamily="18" charset="0"/>
              </a:rPr>
              <a:t>ITS IMPACT ON QUALITY OF LIFE</a:t>
            </a:r>
            <a:endParaRPr lang="en-US" sz="2800" dirty="0">
              <a:latin typeface="Bookman Old Style" pitchFamily="18" charset="0"/>
            </a:endParaRPr>
          </a:p>
        </p:txBody>
      </p:sp>
      <p:pic>
        <p:nvPicPr>
          <p:cNvPr id="5"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6" name="TextBox 5"/>
          <p:cNvSpPr txBox="1"/>
          <p:nvPr/>
        </p:nvSpPr>
        <p:spPr>
          <a:xfrm>
            <a:off x="1447800" y="6096000"/>
            <a:ext cx="6324600" cy="307777"/>
          </a:xfrm>
          <a:prstGeom prst="rect">
            <a:avLst/>
          </a:prstGeom>
          <a:noFill/>
        </p:spPr>
        <p:txBody>
          <a:bodyPr wrap="square" rtlCol="0">
            <a:spAutoFit/>
          </a:bodyPr>
          <a:lstStyle/>
          <a:p>
            <a:r>
              <a:rPr lang="en-IN" sz="1400" i="1" dirty="0" smtClean="0"/>
              <a:t>In 2015, because it was the first year of the MLAs new term, they were not ranked</a:t>
            </a:r>
            <a:endParaRPr lang="en-IN" sz="1400" i="1" dirty="0"/>
          </a:p>
        </p:txBody>
      </p:sp>
      <p:pic>
        <p:nvPicPr>
          <p:cNvPr id="4" name="Picture 3"/>
          <p:cNvPicPr>
            <a:picLocks noChangeAspect="1"/>
          </p:cNvPicPr>
          <p:nvPr/>
        </p:nvPicPr>
        <p:blipFill>
          <a:blip r:embed="rId3"/>
          <a:stretch>
            <a:fillRect/>
          </a:stretch>
        </p:blipFill>
        <p:spPr>
          <a:xfrm>
            <a:off x="1065609" y="1417637"/>
            <a:ext cx="7316391" cy="4406737"/>
          </a:xfrm>
          <a:prstGeom prst="rect">
            <a:avLst/>
          </a:prstGeom>
        </p:spPr>
      </p:pic>
    </p:spTree>
    <p:extLst>
      <p:ext uri="{BB962C8B-B14F-4D97-AF65-F5344CB8AC3E}">
        <p14:creationId xmlns:p14="http://schemas.microsoft.com/office/powerpoint/2010/main" val="212250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300" b="1" dirty="0">
                <a:latin typeface="Bookman Old Style" pitchFamily="18" charset="0"/>
                <a:ea typeface="ＭＳ Ｐゴシック" charset="-128"/>
                <a:cs typeface="ＭＳ Ｐゴシック" charset="-128"/>
              </a:rPr>
              <a:t>The Constitution as a Basis for  monitoring of Elected Representatives</a:t>
            </a:r>
          </a:p>
        </p:txBody>
      </p:sp>
      <p:sp>
        <p:nvSpPr>
          <p:cNvPr id="4" name="Rectangle 3"/>
          <p:cNvSpPr/>
          <p:nvPr/>
        </p:nvSpPr>
        <p:spPr>
          <a:xfrm>
            <a:off x="457200" y="1809764"/>
            <a:ext cx="8229600" cy="3905236"/>
          </a:xfrm>
          <a:prstGeom prst="rect">
            <a:avLst/>
          </a:prstGeom>
        </p:spPr>
        <p:txBody>
          <a:bodyPr wrap="square">
            <a:spAutoFit/>
          </a:bodyPr>
          <a:lstStyle/>
          <a:p>
            <a:pPr marL="457200" indent="-457200" algn="just">
              <a:lnSpc>
                <a:spcPct val="150000"/>
              </a:lnSpc>
              <a:buFont typeface="Wingdings" pitchFamily="2" charset="2"/>
              <a:buChar char="Ø"/>
            </a:pPr>
            <a:r>
              <a:rPr lang="en-US" altLang="en-US" sz="2400" dirty="0">
                <a:latin typeface="Gill Sans MT" pitchFamily="34" charset="0"/>
                <a:ea typeface="ＭＳ Ｐゴシック" panose="020B0600070205080204" pitchFamily="34" charset="-128"/>
              </a:rPr>
              <a:t>ERs derive their powers for functioning through the Constitution</a:t>
            </a:r>
          </a:p>
          <a:p>
            <a:pPr marL="457200" indent="-457200" algn="just">
              <a:lnSpc>
                <a:spcPct val="150000"/>
              </a:lnSpc>
              <a:buFont typeface="Wingdings" pitchFamily="2" charset="2"/>
              <a:buChar char="Ø"/>
            </a:pPr>
            <a:r>
              <a:rPr lang="en-US" altLang="en-US" sz="2400" dirty="0">
                <a:latin typeface="Gill Sans MT" pitchFamily="34" charset="0"/>
                <a:ea typeface="ＭＳ Ｐゴシック" panose="020B0600070205080204" pitchFamily="34" charset="-128"/>
              </a:rPr>
              <a:t>They are mandated to Attend Sessions, Raise people’s Issues, Debate, Participate  in Discussions and Pass legislations.</a:t>
            </a:r>
          </a:p>
          <a:p>
            <a:pPr marL="457200" indent="-457200" algn="just">
              <a:lnSpc>
                <a:spcPct val="150000"/>
              </a:lnSpc>
              <a:buFont typeface="Wingdings" pitchFamily="2" charset="2"/>
              <a:buChar char="Ø"/>
            </a:pPr>
            <a:r>
              <a:rPr lang="en-US" altLang="en-US" sz="2400" dirty="0">
                <a:latin typeface="Gill Sans MT" pitchFamily="34" charset="0"/>
                <a:ea typeface="ＭＳ Ｐゴシック" panose="020B0600070205080204" pitchFamily="34" charset="-128"/>
              </a:rPr>
              <a:t>The Constitution defines their powers and rules of functioning, hence only the Constitution can provide the parameters for  their monitoring.</a:t>
            </a:r>
          </a:p>
        </p:txBody>
      </p:sp>
      <p:pic>
        <p:nvPicPr>
          <p:cNvPr id="5"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175637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pic>
        <p:nvPicPr>
          <p:cNvPr id="3" name="Picture 2"/>
          <p:cNvPicPr>
            <a:picLocks noChangeAspect="1"/>
          </p:cNvPicPr>
          <p:nvPr/>
        </p:nvPicPr>
        <p:blipFill rotWithShape="1">
          <a:blip r:embed="rId3"/>
          <a:srcRect l="24069" t="9111" r="36499" b="5556"/>
          <a:stretch/>
        </p:blipFill>
        <p:spPr>
          <a:xfrm>
            <a:off x="1981200" y="457200"/>
            <a:ext cx="4996049" cy="6081712"/>
          </a:xfrm>
          <a:prstGeom prst="rect">
            <a:avLst/>
          </a:prstGeom>
          <a:ln w="19050">
            <a:solidFill>
              <a:schemeClr val="tx1"/>
            </a:solidFill>
          </a:ln>
        </p:spPr>
      </p:pic>
    </p:spTree>
    <p:extLst>
      <p:ext uri="{BB962C8B-B14F-4D97-AF65-F5344CB8AC3E}">
        <p14:creationId xmlns:p14="http://schemas.microsoft.com/office/powerpoint/2010/main" val="3486713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ea typeface="ＭＳ Ｐゴシック"/>
                <a:cs typeface="ＭＳ Ｐゴシック"/>
              </a:rPr>
              <a:t>Parameters for Rating MLAs (1/4)</a:t>
            </a:r>
            <a:endParaRPr lang="en-US" dirty="0"/>
          </a:p>
        </p:txBody>
      </p:sp>
      <p:sp>
        <p:nvSpPr>
          <p:cNvPr id="8" name="TextBox 6"/>
          <p:cNvSpPr txBox="1">
            <a:spLocks noChangeArrowheads="1"/>
          </p:cNvSpPr>
          <p:nvPr/>
        </p:nvSpPr>
        <p:spPr bwMode="auto">
          <a:xfrm>
            <a:off x="457200" y="55626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just" eaLnBrk="1" hangingPunct="1"/>
            <a:r>
              <a:rPr lang="en-US" sz="1600" b="1" dirty="0"/>
              <a:t>RTI Data Source</a:t>
            </a:r>
            <a:r>
              <a:rPr lang="en-US" sz="1600" dirty="0"/>
              <a:t>: </a:t>
            </a:r>
            <a:r>
              <a:rPr lang="en-US" sz="2000" b="1" baseline="30000" dirty="0"/>
              <a:t>1</a:t>
            </a:r>
            <a:r>
              <a:rPr lang="en-US" sz="1600" dirty="0"/>
              <a:t> </a:t>
            </a:r>
            <a:r>
              <a:rPr lang="en-US" sz="1600" dirty="0" err="1"/>
              <a:t>Vidhan</a:t>
            </a:r>
            <a:r>
              <a:rPr lang="en-US" sz="1600" dirty="0"/>
              <a:t> </a:t>
            </a:r>
            <a:r>
              <a:rPr lang="en-US" sz="1600" dirty="0" err="1"/>
              <a:t>Bhavan</a:t>
            </a:r>
            <a:r>
              <a:rPr lang="en-US" sz="1600" dirty="0"/>
              <a:t> and City &amp; Suburban Collector Offices; </a:t>
            </a:r>
            <a:r>
              <a:rPr lang="en-US" sz="2000" b="1" baseline="30000" dirty="0"/>
              <a:t>2</a:t>
            </a:r>
            <a:r>
              <a:rPr lang="en-US" sz="1600" dirty="0"/>
              <a:t> Election Commission of India’s Website; </a:t>
            </a:r>
            <a:r>
              <a:rPr lang="en-US" sz="2000" b="1" baseline="30000" dirty="0"/>
              <a:t>3</a:t>
            </a:r>
            <a:r>
              <a:rPr lang="en-US" sz="1600" dirty="0"/>
              <a:t> Mumbai Police.</a:t>
            </a:r>
          </a:p>
        </p:txBody>
      </p:sp>
      <p:pic>
        <p:nvPicPr>
          <p:cNvPr id="9"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24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5"/>
          <p:cNvGraphicFramePr>
            <a:graphicFrameLocks/>
          </p:cNvGraphicFramePr>
          <p:nvPr>
            <p:extLst>
              <p:ext uri="{D42A27DB-BD31-4B8C-83A1-F6EECF244321}">
                <p14:modId xmlns:p14="http://schemas.microsoft.com/office/powerpoint/2010/main" val="3933812875"/>
              </p:ext>
            </p:extLst>
          </p:nvPr>
        </p:nvGraphicFramePr>
        <p:xfrm>
          <a:off x="457200" y="1219200"/>
          <a:ext cx="8229600" cy="3992782"/>
        </p:xfrm>
        <a:graphic>
          <a:graphicData uri="http://schemas.openxmlformats.org/drawingml/2006/table">
            <a:tbl>
              <a:tblPr/>
              <a:tblGrid>
                <a:gridCol w="6400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162">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Gill Sans MT" charset="0"/>
                          <a:ea typeface="ＭＳ Ｐゴシック" charset="-128"/>
                        </a:rPr>
                        <a:t>Parameter</a:t>
                      </a:r>
                    </a:p>
                  </a:txBody>
                  <a:tcPr marT="45713" marB="45713"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FB8CD"/>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Gill Sans MT" charset="0"/>
                          <a:ea typeface="ＭＳ Ｐゴシック" charset="-128"/>
                        </a:rPr>
                        <a:t>Marks</a:t>
                      </a:r>
                    </a:p>
                  </a:txBody>
                  <a:tcPr marT="45713" marB="45713"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FB8CD"/>
                    </a:solidFill>
                  </a:tcPr>
                </a:tc>
                <a:extLst>
                  <a:ext uri="{0D108BD9-81ED-4DB2-BD59-A6C34878D82A}">
                    <a16:rowId xmlns:a16="http://schemas.microsoft.com/office/drawing/2014/main" val="10000"/>
                  </a:ext>
                </a:extLst>
              </a:tr>
              <a:tr h="670508">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ill Sans MT" charset="0"/>
                          <a:ea typeface="ＭＳ Ｐゴシック" charset="-128"/>
                        </a:rPr>
                        <a:t>Present</a:t>
                      </a:r>
                      <a:r>
                        <a:rPr kumimoji="0" lang="en-US" sz="2000" b="1" i="0" u="none" strike="noStrike" cap="none" normalizeH="0" baseline="30000" dirty="0" smtClean="0">
                          <a:ln>
                            <a:noFill/>
                          </a:ln>
                          <a:solidFill>
                            <a:schemeClr val="tx1"/>
                          </a:solidFill>
                          <a:effectLst/>
                          <a:latin typeface="Gill Sans MT" charset="0"/>
                          <a:ea typeface="ＭＳ Ｐゴシック" charset="-128"/>
                        </a:rPr>
                        <a:t>1</a:t>
                      </a:r>
                      <a:r>
                        <a:rPr kumimoji="0" lang="en-US" sz="1800" b="0" i="0" u="none" strike="noStrike" cap="none" normalizeH="0" baseline="0" dirty="0" smtClean="0">
                          <a:ln>
                            <a:noFill/>
                          </a:ln>
                          <a:solidFill>
                            <a:schemeClr val="tx1"/>
                          </a:solidFill>
                          <a:effectLst/>
                          <a:latin typeface="Gill Sans MT" charset="0"/>
                          <a:ea typeface="ＭＳ Ｐゴシック" charset="-128"/>
                        </a:rPr>
                        <a:t>(Attendance, No. &amp; Quality of Questions, Usage of Area Development Fund)</a:t>
                      </a:r>
                      <a:endParaRPr kumimoji="0" lang="en-US" sz="2000" b="1" i="0" u="none" strike="noStrike" cap="none" normalizeH="0" baseline="30000" dirty="0" smtClean="0">
                        <a:ln>
                          <a:noFill/>
                        </a:ln>
                        <a:solidFill>
                          <a:schemeClr val="tx1"/>
                        </a:solidFill>
                        <a:effectLst/>
                        <a:latin typeface="Gill Sans MT" charset="0"/>
                        <a:ea typeface="ＭＳ Ｐゴシック" charset="-128"/>
                      </a:endParaRPr>
                    </a:p>
                  </a:txBody>
                  <a:tcPr marT="45713" marB="45713"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charset="0"/>
                          <a:ea typeface="ＭＳ Ｐゴシック" charset="-128"/>
                        </a:rPr>
                        <a:t>52</a:t>
                      </a:r>
                    </a:p>
                  </a:txBody>
                  <a:tcPr marT="45713" marB="45713"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396206">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ill Sans MT" charset="0"/>
                          <a:ea typeface="ＭＳ Ｐゴシック" charset="-128"/>
                        </a:rPr>
                        <a:t>Past</a:t>
                      </a:r>
                      <a:r>
                        <a:rPr kumimoji="0" lang="en-US" sz="2000" b="0" i="0" u="none" strike="noStrike" cap="none" normalizeH="0" baseline="0" dirty="0" smtClean="0">
                          <a:ln>
                            <a:noFill/>
                          </a:ln>
                          <a:solidFill>
                            <a:schemeClr val="tx1"/>
                          </a:solidFill>
                          <a:effectLst/>
                          <a:latin typeface="Gill Sans MT" charset="0"/>
                          <a:ea typeface="ＭＳ Ｐゴシック" charset="-128"/>
                        </a:rPr>
                        <a:t> </a:t>
                      </a:r>
                      <a:r>
                        <a:rPr kumimoji="0" lang="en-US" sz="2000" b="1" i="0" u="none" strike="noStrike" cap="none" normalizeH="0" baseline="30000" dirty="0" smtClean="0">
                          <a:ln>
                            <a:noFill/>
                          </a:ln>
                          <a:solidFill>
                            <a:schemeClr val="tx1"/>
                          </a:solidFill>
                          <a:effectLst/>
                          <a:latin typeface="Gill Sans MT" charset="0"/>
                          <a:ea typeface="ＭＳ Ｐゴシック" charset="-128"/>
                        </a:rPr>
                        <a:t>2</a:t>
                      </a:r>
                      <a:r>
                        <a:rPr kumimoji="0" lang="en-US" sz="1800" b="0" i="0" u="none" strike="noStrike" cap="none" normalizeH="0" baseline="0" dirty="0" smtClean="0">
                          <a:ln>
                            <a:noFill/>
                          </a:ln>
                          <a:solidFill>
                            <a:schemeClr val="tx1"/>
                          </a:solidFill>
                          <a:effectLst/>
                          <a:latin typeface="Gill Sans MT" charset="0"/>
                          <a:ea typeface="ＭＳ Ｐゴシック" charset="-128"/>
                        </a:rPr>
                        <a:t>(Education qualification, PAN Card, Criminal cases)</a:t>
                      </a:r>
                      <a:endParaRPr kumimoji="0" lang="en-US" sz="1800" b="1" i="0" u="none" strike="noStrike" cap="none" normalizeH="0" baseline="0" dirty="0" smtClean="0">
                        <a:ln>
                          <a:noFill/>
                        </a:ln>
                        <a:solidFill>
                          <a:schemeClr val="tx1"/>
                        </a:solidFill>
                        <a:effectLst/>
                        <a:latin typeface="Gill Sans MT" charset="0"/>
                        <a:ea typeface="ＭＳ Ｐゴシック" charset="-128"/>
                      </a:endParaRPr>
                    </a:p>
                  </a:txBody>
                  <a:tcPr marT="45713" marB="45713"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charset="0"/>
                          <a:ea typeface="ＭＳ Ｐゴシック" charset="-128"/>
                        </a:rPr>
                        <a:t>8</a:t>
                      </a:r>
                    </a:p>
                  </a:txBody>
                  <a:tcPr marT="45713" marB="45713"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r h="1219112">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ill Sans MT" charset="0"/>
                          <a:ea typeface="ＭＳ Ｐゴシック" charset="-128"/>
                        </a:rPr>
                        <a:t>Perception</a:t>
                      </a:r>
                      <a:r>
                        <a:rPr kumimoji="0" lang="en-US" sz="2000" b="0" i="0" u="none" strike="noStrike" cap="none" normalizeH="0" baseline="0" dirty="0" smtClean="0">
                          <a:ln>
                            <a:noFill/>
                          </a:ln>
                          <a:solidFill>
                            <a:schemeClr val="tx1"/>
                          </a:solidFill>
                          <a:effectLst/>
                          <a:latin typeface="Gill Sans MT" charset="0"/>
                          <a:ea typeface="ＭＳ Ｐゴシック" charset="-128"/>
                        </a:rPr>
                        <a:t> </a:t>
                      </a:r>
                      <a:r>
                        <a:rPr kumimoji="0" lang="en-US" sz="1800" b="0" i="0" u="none" strike="noStrike" cap="none" normalizeH="0" baseline="0" dirty="0" smtClean="0">
                          <a:ln>
                            <a:noFill/>
                          </a:ln>
                          <a:solidFill>
                            <a:schemeClr val="tx1"/>
                          </a:solidFill>
                          <a:effectLst/>
                          <a:latin typeface="Gill Sans MT" charset="0"/>
                          <a:ea typeface="ＭＳ Ｐゴシック" charset="-128"/>
                        </a:rPr>
                        <a:t>(through an citizen survey of 20,317 people for their perception on their MLA’s accessibility/availability, performance, corruption, and satisfaction with quality of life, services provided by government)</a:t>
                      </a:r>
                      <a:endParaRPr kumimoji="0" lang="en-US" sz="2000" b="0" i="0" u="none" strike="noStrike" cap="none" normalizeH="0" baseline="0" dirty="0" smtClean="0">
                        <a:ln>
                          <a:noFill/>
                        </a:ln>
                        <a:solidFill>
                          <a:schemeClr val="tx1"/>
                        </a:solidFill>
                        <a:effectLst/>
                        <a:latin typeface="Gill Sans MT" charset="0"/>
                        <a:ea typeface="ＭＳ Ｐゴシック" charset="-128"/>
                      </a:endParaRPr>
                    </a:p>
                  </a:txBody>
                  <a:tcPr marT="45713" marB="45713"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charset="0"/>
                          <a:ea typeface="ＭＳ Ｐゴシック" charset="-128"/>
                        </a:rPr>
                        <a:t>40</a:t>
                      </a:r>
                    </a:p>
                  </a:txBody>
                  <a:tcPr marT="45713" marB="45713"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3"/>
                  </a:ext>
                </a:extLst>
              </a:tr>
              <a:tr h="396206">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ill Sans MT" charset="0"/>
                          <a:ea typeface="ＭＳ Ｐゴシック" charset="-128"/>
                        </a:rPr>
                        <a:t>Negative</a:t>
                      </a:r>
                      <a:r>
                        <a:rPr kumimoji="0" lang="en-US" sz="2000" b="0" i="0" u="none" strike="noStrike" cap="none" normalizeH="0" baseline="0" dirty="0" smtClean="0">
                          <a:ln>
                            <a:noFill/>
                          </a:ln>
                          <a:solidFill>
                            <a:schemeClr val="tx1"/>
                          </a:solidFill>
                          <a:effectLst/>
                          <a:latin typeface="Gill Sans MT" charset="0"/>
                          <a:ea typeface="ＭＳ Ｐゴシック" charset="-128"/>
                        </a:rPr>
                        <a:t> for new FIR cases after 2014 election </a:t>
                      </a:r>
                      <a:r>
                        <a:rPr kumimoji="0" lang="en-US" sz="2000" b="1" i="0" u="none" strike="noStrike" cap="none" normalizeH="0" baseline="30000" dirty="0" smtClean="0">
                          <a:ln>
                            <a:noFill/>
                          </a:ln>
                          <a:solidFill>
                            <a:schemeClr val="tx1"/>
                          </a:solidFill>
                          <a:effectLst/>
                          <a:latin typeface="Gill Sans MT" charset="0"/>
                          <a:ea typeface="ＭＳ Ｐゴシック" charset="-128"/>
                        </a:rPr>
                        <a:t>3</a:t>
                      </a:r>
                      <a:endParaRPr kumimoji="0" lang="en-US" sz="2000" b="1" i="0" u="none" strike="noStrike" cap="none" normalizeH="0" baseline="0" dirty="0" smtClean="0">
                        <a:ln>
                          <a:noFill/>
                        </a:ln>
                        <a:solidFill>
                          <a:schemeClr val="tx1"/>
                        </a:solidFill>
                        <a:effectLst/>
                        <a:latin typeface="Gill Sans MT" charset="0"/>
                        <a:ea typeface="ＭＳ Ｐゴシック" charset="-128"/>
                      </a:endParaRPr>
                    </a:p>
                  </a:txBody>
                  <a:tcPr marT="45713" marB="45713"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FF5050"/>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charset="0"/>
                          <a:ea typeface="ＭＳ Ｐゴシック" charset="-128"/>
                        </a:rPr>
                        <a:t>Minus 5</a:t>
                      </a:r>
                    </a:p>
                  </a:txBody>
                  <a:tcPr marT="45713" marB="45713"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4"/>
                  </a:ext>
                </a:extLst>
              </a:tr>
              <a:tr h="396206">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ill Sans MT" charset="0"/>
                          <a:ea typeface="ＭＳ Ｐゴシック" charset="-128"/>
                        </a:rPr>
                        <a:t>Negative</a:t>
                      </a:r>
                      <a:r>
                        <a:rPr kumimoji="0" lang="en-US" sz="2000" b="0" i="0" u="none" strike="noStrike" cap="none" normalizeH="0" baseline="0" dirty="0" smtClean="0">
                          <a:ln>
                            <a:noFill/>
                          </a:ln>
                          <a:solidFill>
                            <a:schemeClr val="tx1"/>
                          </a:solidFill>
                          <a:effectLst/>
                          <a:latin typeface="Gill Sans MT" charset="0"/>
                          <a:ea typeface="ＭＳ Ｐゴシック" charset="-128"/>
                        </a:rPr>
                        <a:t> for pending Charge Sheet </a:t>
                      </a:r>
                      <a:r>
                        <a:rPr kumimoji="0" lang="en-US" sz="2000" b="1" i="0" u="none" strike="noStrike" cap="none" normalizeH="0" baseline="30000" dirty="0" smtClean="0">
                          <a:ln>
                            <a:noFill/>
                          </a:ln>
                          <a:solidFill>
                            <a:schemeClr val="tx1"/>
                          </a:solidFill>
                          <a:effectLst/>
                          <a:latin typeface="Gill Sans MT" charset="0"/>
                          <a:ea typeface="ＭＳ Ｐゴシック" charset="-128"/>
                        </a:rPr>
                        <a:t>3</a:t>
                      </a:r>
                      <a:endParaRPr kumimoji="0" lang="en-US" sz="2000" b="1" i="0" u="none" strike="noStrike" cap="none" normalizeH="0" baseline="0" dirty="0" smtClean="0">
                        <a:ln>
                          <a:noFill/>
                        </a:ln>
                        <a:solidFill>
                          <a:schemeClr val="tx1"/>
                        </a:solidFill>
                        <a:effectLst/>
                        <a:latin typeface="Gill Sans MT" charset="0"/>
                        <a:ea typeface="ＭＳ Ｐゴシック" charset="-128"/>
                      </a:endParaRPr>
                    </a:p>
                  </a:txBody>
                  <a:tcPr marT="45713" marB="45713"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FF5050"/>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charset="0"/>
                          <a:ea typeface="ＭＳ Ｐゴシック" charset="-128"/>
                        </a:rPr>
                        <a:t>Minus 5</a:t>
                      </a:r>
                    </a:p>
                  </a:txBody>
                  <a:tcPr marT="45713" marB="45713"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5"/>
                  </a:ext>
                </a:extLst>
              </a:tr>
              <a:tr h="457162">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ill Sans MT" charset="0"/>
                          <a:ea typeface="ＭＳ Ｐゴシック" charset="-128"/>
                        </a:rPr>
                        <a:t>Total</a:t>
                      </a:r>
                    </a:p>
                  </a:txBody>
                  <a:tcPr marT="45713" marB="45713"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FB8CD"/>
                    </a:solid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ill Sans MT" charset="0"/>
                          <a:ea typeface="ＭＳ Ｐゴシック" charset="-128"/>
                        </a:rPr>
                        <a:t>100</a:t>
                      </a:r>
                    </a:p>
                  </a:txBody>
                  <a:tcPr marT="45713" marB="45713"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FB8CD"/>
                    </a:solid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49712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a:latin typeface="Bookman Old Style" pitchFamily="18" charset="0"/>
                <a:ea typeface="ＭＳ Ｐゴシック"/>
                <a:cs typeface="ＭＳ Ｐゴシック"/>
              </a:rPr>
              <a:t>Parameters for Rating MLAs </a:t>
            </a:r>
            <a:r>
              <a:rPr lang="en-US" sz="3200" b="1" dirty="0" smtClean="0">
                <a:latin typeface="Bookman Old Style" pitchFamily="18" charset="0"/>
                <a:ea typeface="ＭＳ Ｐゴシック"/>
                <a:cs typeface="ＭＳ Ｐゴシック"/>
              </a:rPr>
              <a:t>(2/4</a:t>
            </a:r>
            <a:r>
              <a:rPr lang="en-US" sz="3200" b="1" dirty="0">
                <a:latin typeface="Bookman Old Style" pitchFamily="18" charset="0"/>
                <a:ea typeface="ＭＳ Ｐゴシック"/>
                <a:cs typeface="ＭＳ Ｐゴシック"/>
              </a:rPr>
              <a:t>)</a:t>
            </a:r>
            <a:endParaRPr lang="en-US" sz="3200" dirty="0">
              <a:latin typeface="Bookman Old Style" pitchFamily="18" charset="0"/>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883862561"/>
              </p:ext>
            </p:extLst>
          </p:nvPr>
        </p:nvGraphicFramePr>
        <p:xfrm>
          <a:off x="457200" y="1219200"/>
          <a:ext cx="8229600" cy="4638675"/>
        </p:xfrm>
        <a:graphic>
          <a:graphicData uri="http://schemas.openxmlformats.org/drawingml/2006/table">
            <a:tbl>
              <a:tblPr/>
              <a:tblGrid>
                <a:gridCol w="7239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71475">
                <a:tc gridSpan="2">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Gill Sans MT" charset="0"/>
                          <a:ea typeface="ＭＳ Ｐゴシック" charset="-128"/>
                        </a:rPr>
                        <a:t>                                           Present Parameter                                      (Marks)</a:t>
                      </a:r>
                    </a:p>
                  </a:txBody>
                  <a:tcPr horzOverflow="overflow">
                    <a:lnL w="9525" cap="flat" cmpd="sng" algn="ctr">
                      <a:solidFill>
                        <a:srgbClr val="9FB8CD"/>
                      </a:solidFill>
                      <a:prstDash val="solid"/>
                      <a:round/>
                      <a:headEnd type="none" w="med" len="med"/>
                      <a:tailEnd type="none" w="med" len="med"/>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solidFill>
                      <a:srgbClr val="9FB8CD"/>
                    </a:solidFill>
                  </a:tcPr>
                </a:tc>
                <a:tc hMerge="1">
                  <a:txBody>
                    <a:bodyPr/>
                    <a:lstStyle/>
                    <a:p>
                      <a:endParaRPr lang="en-US"/>
                    </a:p>
                  </a:txBody>
                  <a:tcPr/>
                </a:tc>
                <a:extLst>
                  <a:ext uri="{0D108BD9-81ED-4DB2-BD59-A6C34878D82A}">
                    <a16:rowId xmlns:a16="http://schemas.microsoft.com/office/drawing/2014/main" val="10000"/>
                  </a:ext>
                </a:extLst>
              </a:tr>
              <a:tr h="37147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Sessions Attended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charset="0"/>
                          <a:ea typeface="ＭＳ Ｐゴシック" charset="-128"/>
                        </a:rPr>
                        <a:t>Based on percentage of attendance. 1) 100% to 91%- 10; 2) 90% to 76% - 8; 3) 75% to 61% -6; 4) 60% to 51% - 4; and 5) below 50% - 0</a:t>
                      </a:r>
                      <a:endParaRPr kumimoji="0" lang="en-US" sz="1800" b="1" i="0" u="none" strike="noStrike" cap="none" normalizeH="0" baseline="0" dirty="0" smtClean="0">
                        <a:ln>
                          <a:noFill/>
                        </a:ln>
                        <a:solidFill>
                          <a:schemeClr val="tx1"/>
                        </a:solidFill>
                        <a:effectLst/>
                        <a:latin typeface="Gill Sans MT" charset="0"/>
                        <a:ea typeface="ＭＳ Ｐゴシック" charset="-128"/>
                      </a:endParaRPr>
                    </a:p>
                  </a:txBody>
                  <a:tcPr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10</a:t>
                      </a:r>
                    </a:p>
                  </a:txBody>
                  <a:tcPr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Number of Questions Asked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charset="0"/>
                          <a:ea typeface="ＭＳ Ｐゴシック" charset="-128"/>
                        </a:rPr>
                        <a:t>Against Group Percentage Rank. </a:t>
                      </a:r>
                      <a:br>
                        <a:rPr kumimoji="0" lang="en-US" sz="1600" b="0" i="0" u="none" strike="noStrike" cap="none" normalizeH="0" baseline="0" dirty="0" smtClean="0">
                          <a:ln>
                            <a:noFill/>
                          </a:ln>
                          <a:solidFill>
                            <a:schemeClr val="tx1"/>
                          </a:solidFill>
                          <a:effectLst/>
                          <a:latin typeface="Gill Sans MT" charset="0"/>
                          <a:ea typeface="ＭＳ Ｐゴシック" charset="-128"/>
                        </a:rPr>
                      </a:br>
                      <a:r>
                        <a:rPr kumimoji="0" lang="en-US" sz="1600" b="0" i="0" u="none" strike="noStrike" cap="none" normalizeH="0" baseline="0" dirty="0" smtClean="0">
                          <a:ln>
                            <a:noFill/>
                          </a:ln>
                          <a:solidFill>
                            <a:schemeClr val="tx1"/>
                          </a:solidFill>
                          <a:effectLst/>
                          <a:latin typeface="Gill Sans MT" charset="0"/>
                          <a:ea typeface="ＭＳ Ｐゴシック" charset="-128"/>
                        </a:rPr>
                        <a:t>16 being the top most percentile and so on to the lowest for 1</a:t>
                      </a:r>
                    </a:p>
                  </a:txBody>
                  <a:tcPr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16</a:t>
                      </a:r>
                    </a:p>
                  </a:txBody>
                  <a:tcPr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Importance of questions asked</a:t>
                      </a:r>
                    </a:p>
                    <a:p>
                      <a:pPr algn="just"/>
                      <a:r>
                        <a:rPr lang="en-IN" sz="1800" b="0" i="0" u="none" strike="noStrike" kern="1200" baseline="0" dirty="0" smtClean="0">
                          <a:solidFill>
                            <a:schemeClr val="tx1"/>
                          </a:solidFill>
                          <a:latin typeface="Gill Sans MT"/>
                          <a:ea typeface="+mn-ea"/>
                          <a:cs typeface="+mn-cs"/>
                        </a:rPr>
                        <a:t>Issues are given certain weightages depending on the importance of the issue as per the seventh schedule of the Constitution of India. Further weighted by the score for number of questions asked.</a:t>
                      </a:r>
                      <a:endParaRPr kumimoji="0" lang="en-US" sz="1600" b="0" i="0" u="none" strike="noStrike" cap="none" normalizeH="0" baseline="0" dirty="0" smtClean="0">
                        <a:ln>
                          <a:noFill/>
                        </a:ln>
                        <a:solidFill>
                          <a:schemeClr val="tx1"/>
                        </a:solidFill>
                        <a:effectLst/>
                        <a:latin typeface="Gill Sans MT" charset="0"/>
                        <a:ea typeface="ＭＳ Ｐゴシック" charset="-128"/>
                      </a:endParaRPr>
                    </a:p>
                  </a:txBody>
                  <a:tcPr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ill Sans MT" charset="0"/>
                          <a:ea typeface="ＭＳ Ｐゴシック" charset="-128"/>
                        </a:rPr>
                        <a:t>21</a:t>
                      </a:r>
                    </a:p>
                  </a:txBody>
                  <a:tcPr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Total Local Area Development Funds </a:t>
                      </a:r>
                      <a:r>
                        <a:rPr kumimoji="0" lang="en-US" sz="1800" b="1" i="0" u="none" strike="noStrike" cap="none" normalizeH="0" baseline="0" dirty="0" err="1" smtClean="0">
                          <a:ln>
                            <a:noFill/>
                          </a:ln>
                          <a:solidFill>
                            <a:schemeClr val="tx1"/>
                          </a:solidFill>
                          <a:effectLst/>
                          <a:latin typeface="Gill Sans MT" charset="0"/>
                          <a:ea typeface="ＭＳ Ｐゴシック" charset="-128"/>
                        </a:rPr>
                        <a:t>Utilised</a:t>
                      </a:r>
                      <a:r>
                        <a:rPr kumimoji="0" lang="en-US" sz="1800" b="1" i="0" u="none" strike="noStrike" cap="none" normalizeH="0" baseline="0" dirty="0" smtClean="0">
                          <a:ln>
                            <a:noFill/>
                          </a:ln>
                          <a:solidFill>
                            <a:schemeClr val="tx1"/>
                          </a:solidFill>
                          <a:effectLst/>
                          <a:latin typeface="Gill Sans MT" charset="0"/>
                          <a:ea typeface="ＭＳ Ｐゴシック" charset="-128"/>
                        </a:rPr>
                        <a:t> during April 2016 to March'2017</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charset="0"/>
                          <a:ea typeface="ＭＳ Ｐゴシック" charset="-128"/>
                        </a:rPr>
                        <a:t>Calculation for the current financial year is done for the sanctioned fund of </a:t>
                      </a:r>
                      <a:r>
                        <a:rPr kumimoji="0" lang="en-US" sz="1600" b="0" i="0" u="none" strike="noStrike" cap="none" normalizeH="0" baseline="0" dirty="0" err="1" smtClean="0">
                          <a:ln>
                            <a:noFill/>
                          </a:ln>
                          <a:solidFill>
                            <a:schemeClr val="tx1"/>
                          </a:solidFill>
                          <a:effectLst/>
                          <a:latin typeface="Gill Sans MT" charset="0"/>
                          <a:ea typeface="ＭＳ Ｐゴシック" charset="-128"/>
                        </a:rPr>
                        <a:t>Rs</a:t>
                      </a:r>
                      <a:r>
                        <a:rPr kumimoji="0" lang="en-US" sz="1600" b="0" i="0" u="none" strike="noStrike" cap="none" normalizeH="0" baseline="0" dirty="0" smtClean="0">
                          <a:ln>
                            <a:noFill/>
                          </a:ln>
                          <a:solidFill>
                            <a:schemeClr val="tx1"/>
                          </a:solidFill>
                          <a:effectLst/>
                          <a:latin typeface="Gill Sans MT" charset="0"/>
                          <a:ea typeface="ＭＳ Ｐゴシック" charset="-128"/>
                        </a:rPr>
                        <a:t>. 2 crore.1) 100% (or more) to 91%- 5; 2) 90% to 76% - 4; 3) 75% to 61% -3; 4) 60% to 51% - 2; and 5) below 50% - 0</a:t>
                      </a:r>
                      <a:endParaRPr kumimoji="0" lang="en-US" sz="1800" b="0" i="0" u="none" strike="noStrike" cap="none" normalizeH="0" baseline="0" dirty="0" smtClean="0">
                        <a:ln>
                          <a:noFill/>
                        </a:ln>
                        <a:solidFill>
                          <a:schemeClr val="tx1"/>
                        </a:solidFill>
                        <a:effectLst/>
                        <a:latin typeface="Gill Sans MT" charset="0"/>
                        <a:ea typeface="ＭＳ Ｐゴシック" charset="-128"/>
                      </a:endParaRPr>
                    </a:p>
                  </a:txBody>
                  <a:tcPr horzOverflow="overflow">
                    <a:lnL w="9525" cap="flat" cmpd="sng" algn="ctr">
                      <a:solidFill>
                        <a:srgbClr val="9FB8CD"/>
                      </a:solidFill>
                      <a:prstDash val="solid"/>
                      <a:round/>
                      <a:headEnd type="none" w="med" len="med"/>
                      <a:tailEnd type="none" w="med" len="med"/>
                    </a:lnL>
                    <a:lnR>
                      <a:noFill/>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ill Sans MT" charset="0"/>
                          <a:ea typeface="ＭＳ Ｐゴシック" charset="-128"/>
                        </a:rPr>
                        <a:t>5</a:t>
                      </a:r>
                    </a:p>
                  </a:txBody>
                  <a:tcPr horzOverflow="overflow">
                    <a:lnL>
                      <a:noFill/>
                    </a:lnL>
                    <a:lnR w="9525" cap="flat" cmpd="sng" algn="ctr">
                      <a:solidFill>
                        <a:srgbClr val="9FB8CD"/>
                      </a:solidFill>
                      <a:prstDash val="solid"/>
                      <a:round/>
                      <a:headEnd type="none" w="med" len="med"/>
                      <a:tailEnd type="none" w="med" len="med"/>
                    </a:lnR>
                    <a:lnT w="9525" cap="flat" cmpd="sng" algn="ctr">
                      <a:solidFill>
                        <a:srgbClr val="9FB8CD"/>
                      </a:solidFill>
                      <a:prstDash val="solid"/>
                      <a:round/>
                      <a:headEnd type="none" w="med" len="med"/>
                      <a:tailEnd type="none" w="med" len="med"/>
                    </a:lnT>
                    <a:lnB w="9525" cap="flat" cmpd="sng" algn="ctr">
                      <a:solidFill>
                        <a:srgbClr val="9FB8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8" name="Picture 6" descr="\\Backupserver\d drive\official_backup_priyanka\Admin\logo\praja new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2" y="631031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07920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2105</TotalTime>
  <Words>1308</Words>
  <Application>Microsoft Office PowerPoint</Application>
  <PresentationFormat>On-screen Show (4:3)</PresentationFormat>
  <Paragraphs>305</Paragraphs>
  <Slides>19</Slides>
  <Notes>4</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Bookman Old Style</vt:lpstr>
      <vt:lpstr>Calibri</vt:lpstr>
      <vt:lpstr>Gill Sans MT</vt:lpstr>
      <vt:lpstr>Wingdings</vt:lpstr>
      <vt:lpstr>Office Theme</vt:lpstr>
      <vt:lpstr>PowerPoint Presentation</vt:lpstr>
      <vt:lpstr>PowerPoint Presentation</vt:lpstr>
      <vt:lpstr>NO. OF QUESTIONS ASKED PERTAINING TO THE PERIOD IN PRAJA’S REPORT CARDS OF THE CORRESPONDING YEARS</vt:lpstr>
      <vt:lpstr>PowerPoint Presentation</vt:lpstr>
      <vt:lpstr>PERCEIVED CORRUPTION &amp; ITS IMPACT ON QUALITY OF LIFE</vt:lpstr>
      <vt:lpstr>The Constitution as a Basis for  monitoring of Elected Representatives</vt:lpstr>
      <vt:lpstr>PowerPoint Presentation</vt:lpstr>
      <vt:lpstr>Parameters for Rating MLAs (1/4)</vt:lpstr>
      <vt:lpstr>Parameters for Rating MLAs (2/4)</vt:lpstr>
      <vt:lpstr>Parameters for Rating MLAs (3/4)</vt:lpstr>
      <vt:lpstr>Parameters for Rating MLAs (4/4)</vt:lpstr>
      <vt:lpstr>PowerPoint Presentation</vt:lpstr>
      <vt:lpstr>  MLAs with criminal cases as per  Representative of People’s Act 1951</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Nilam</dc:creator>
  <cp:lastModifiedBy>Windows User</cp:lastModifiedBy>
  <cp:revision>59</cp:revision>
  <cp:lastPrinted>2017-08-08T06:34:17Z</cp:lastPrinted>
  <dcterms:created xsi:type="dcterms:W3CDTF">2006-08-16T00:00:00Z</dcterms:created>
  <dcterms:modified xsi:type="dcterms:W3CDTF">2017-08-08T13:25:31Z</dcterms:modified>
</cp:coreProperties>
</file>